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
      <p:font typeface="Old Standard TT"/>
      <p:regular r:id="rId32"/>
      <p:bold r:id="rId33"/>
      <p:italic r:id="rId34"/>
    </p:embeddedFont>
    <p:embeddedFont>
      <p:font typeface="Helvetica Neue"/>
      <p:regular r:id="rId35"/>
      <p:bold r:id="rId36"/>
      <p:italic r:id="rId37"/>
      <p:boldItalic r:id="rId38"/>
    </p:embeddedFont>
    <p:embeddedFont>
      <p:font typeface="Barlow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DA1C4A-51A2-4A1C-8167-D5A3F06794FD}">
  <a:tblStyle styleId="{3FDA1C4A-51A2-4A1C-8167-D5A3F06794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Bold-bold.fntdata"/><Relationship Id="rId20" Type="http://schemas.openxmlformats.org/officeDocument/2006/relationships/font" Target="fonts/Raleway-regular.fntdata"/><Relationship Id="rId42" Type="http://schemas.openxmlformats.org/officeDocument/2006/relationships/font" Target="fonts/BarlowSemiBold-boldItalic.fntdata"/><Relationship Id="rId41" Type="http://schemas.openxmlformats.org/officeDocument/2006/relationships/font" Target="fonts/BarlowSemiBold-italic.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OldStandardTT-bold.fntdata"/><Relationship Id="rId10" Type="http://schemas.openxmlformats.org/officeDocument/2006/relationships/slide" Target="slides/slide4.xml"/><Relationship Id="rId32" Type="http://schemas.openxmlformats.org/officeDocument/2006/relationships/font" Target="fonts/OldStandardTT-regular.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OldStandardTT-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slide" Target="slides/slide11.xml"/><Relationship Id="rId39" Type="http://schemas.openxmlformats.org/officeDocument/2006/relationships/font" Target="fonts/BarlowSemiBold-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64c5934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a64c5934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64c59344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64c59344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3ab3d7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3ab3d7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33b400082_0_6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33b400082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33b400082_0_6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33b400082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d28bddc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d28bddc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64c593444_4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64c59344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1.jpg"/><Relationship Id="rId5" Type="http://schemas.openxmlformats.org/officeDocument/2006/relationships/image" Target="../media/image1.jpg"/><Relationship Id="rId6" Type="http://schemas.openxmlformats.org/officeDocument/2006/relationships/image" Target="../media/image14.jpg"/><Relationship Id="rId7" Type="http://schemas.openxmlformats.org/officeDocument/2006/relationships/image" Target="../media/image7.jpg"/><Relationship Id="rId8" Type="http://schemas.openxmlformats.org/officeDocument/2006/relationships/image" Target="../media/image15.jpg"/></Relationships>
</file>

<file path=ppt/slides/_rels/slide1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5.png"/><Relationship Id="rId12"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12.jpg"/><Relationship Id="rId6"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Shenzhen" TargetMode="External"/><Relationship Id="rId4" Type="http://schemas.openxmlformats.org/officeDocument/2006/relationships/hyperlink" Target="https://en.wikipedia.org/wiki/Guangdong" TargetMode="External"/><Relationship Id="rId5" Type="http://schemas.openxmlformats.org/officeDocument/2006/relationships/image" Target="../media/image22.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0.png"/><Relationship Id="rId15" Type="http://schemas.openxmlformats.org/officeDocument/2006/relationships/image" Target="../media/image27.png"/><Relationship Id="rId14" Type="http://schemas.openxmlformats.org/officeDocument/2006/relationships/image" Target="../media/image38.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2971175" y="655900"/>
            <a:ext cx="2857500" cy="1600200"/>
          </a:xfrm>
          <a:prstGeom prst="rect">
            <a:avLst/>
          </a:prstGeom>
          <a:noFill/>
          <a:ln>
            <a:noFill/>
          </a:ln>
        </p:spPr>
      </p:pic>
      <p:pic>
        <p:nvPicPr>
          <p:cNvPr id="87" name="Google Shape;87;p13"/>
          <p:cNvPicPr preferRelativeResize="0"/>
          <p:nvPr/>
        </p:nvPicPr>
        <p:blipFill rotWithShape="1">
          <a:blip r:embed="rId4">
            <a:alphaModFix/>
          </a:blip>
          <a:srcRect b="0" l="12472" r="12480" t="0"/>
          <a:stretch/>
        </p:blipFill>
        <p:spPr>
          <a:xfrm>
            <a:off x="102602" y="2630025"/>
            <a:ext cx="1645200" cy="1645200"/>
          </a:xfrm>
          <a:prstGeom prst="ellipse">
            <a:avLst/>
          </a:prstGeom>
          <a:noFill/>
          <a:ln>
            <a:noFill/>
          </a:ln>
        </p:spPr>
      </p:pic>
      <p:pic>
        <p:nvPicPr>
          <p:cNvPr id="88" name="Google Shape;88;p13"/>
          <p:cNvPicPr preferRelativeResize="0"/>
          <p:nvPr/>
        </p:nvPicPr>
        <p:blipFill rotWithShape="1">
          <a:blip r:embed="rId5">
            <a:alphaModFix/>
          </a:blip>
          <a:srcRect b="12495" l="0" r="0" t="12502"/>
          <a:stretch/>
        </p:blipFill>
        <p:spPr>
          <a:xfrm>
            <a:off x="3577775" y="2630937"/>
            <a:ext cx="1644300" cy="1644300"/>
          </a:xfrm>
          <a:prstGeom prst="ellipse">
            <a:avLst/>
          </a:prstGeom>
          <a:noFill/>
          <a:ln>
            <a:noFill/>
          </a:ln>
        </p:spPr>
      </p:pic>
      <p:pic>
        <p:nvPicPr>
          <p:cNvPr id="89" name="Google Shape;89;p13"/>
          <p:cNvPicPr preferRelativeResize="0"/>
          <p:nvPr/>
        </p:nvPicPr>
        <p:blipFill rotWithShape="1">
          <a:blip r:embed="rId6">
            <a:alphaModFix/>
          </a:blip>
          <a:srcRect b="1681" l="0" r="0" t="1681"/>
          <a:stretch/>
        </p:blipFill>
        <p:spPr>
          <a:xfrm>
            <a:off x="7124400" y="2630937"/>
            <a:ext cx="1645200" cy="1644300"/>
          </a:xfrm>
          <a:prstGeom prst="ellipse">
            <a:avLst/>
          </a:prstGeom>
          <a:noFill/>
          <a:ln>
            <a:noFill/>
          </a:ln>
        </p:spPr>
      </p:pic>
      <p:sp>
        <p:nvSpPr>
          <p:cNvPr id="90" name="Google Shape;90;p13"/>
          <p:cNvSpPr txBox="1"/>
          <p:nvPr/>
        </p:nvSpPr>
        <p:spPr>
          <a:xfrm>
            <a:off x="337100" y="4423550"/>
            <a:ext cx="1162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1"/>
                </a:solidFill>
                <a:latin typeface="Old Standard TT"/>
                <a:ea typeface="Old Standard TT"/>
                <a:cs typeface="Old Standard TT"/>
                <a:sym typeface="Old Standard TT"/>
              </a:rPr>
              <a:t>Shreya </a:t>
            </a:r>
            <a:endParaRPr sz="1800">
              <a:solidFill>
                <a:schemeClr val="dk1"/>
              </a:solidFill>
              <a:latin typeface="Old Standard TT"/>
              <a:ea typeface="Old Standard TT"/>
              <a:cs typeface="Old Standard TT"/>
              <a:sym typeface="Old Standard TT"/>
            </a:endParaRPr>
          </a:p>
        </p:txBody>
      </p:sp>
      <p:sp>
        <p:nvSpPr>
          <p:cNvPr id="91" name="Google Shape;91;p13"/>
          <p:cNvSpPr txBox="1"/>
          <p:nvPr/>
        </p:nvSpPr>
        <p:spPr>
          <a:xfrm>
            <a:off x="2132125" y="4350450"/>
            <a:ext cx="13491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1"/>
                </a:solidFill>
                <a:latin typeface="Old Standard TT"/>
                <a:ea typeface="Old Standard TT"/>
                <a:cs typeface="Old Standard TT"/>
                <a:sym typeface="Old Standard TT"/>
              </a:rPr>
              <a:t>Yuyang (Sam)</a:t>
            </a:r>
            <a:r>
              <a:rPr lang="zh-CN" sz="1800">
                <a:solidFill>
                  <a:schemeClr val="dk1"/>
                </a:solidFill>
                <a:latin typeface="Old Standard TT"/>
                <a:ea typeface="Old Standard TT"/>
                <a:cs typeface="Old Standard TT"/>
                <a:sym typeface="Old Standard TT"/>
              </a:rPr>
              <a:t> </a:t>
            </a:r>
            <a:endParaRPr sz="1800">
              <a:solidFill>
                <a:schemeClr val="dk1"/>
              </a:solidFill>
              <a:latin typeface="Old Standard TT"/>
              <a:ea typeface="Old Standard TT"/>
              <a:cs typeface="Old Standard TT"/>
              <a:sym typeface="Old Standard TT"/>
            </a:endParaRPr>
          </a:p>
        </p:txBody>
      </p:sp>
      <p:sp>
        <p:nvSpPr>
          <p:cNvPr id="92" name="Google Shape;92;p13"/>
          <p:cNvSpPr txBox="1"/>
          <p:nvPr/>
        </p:nvSpPr>
        <p:spPr>
          <a:xfrm>
            <a:off x="96050" y="2157800"/>
            <a:ext cx="26826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accent1"/>
                </a:solidFill>
                <a:latin typeface="Lato"/>
                <a:ea typeface="Lato"/>
                <a:cs typeface="Lato"/>
                <a:sym typeface="Lato"/>
              </a:rPr>
              <a:t>Meet the team : </a:t>
            </a:r>
            <a:r>
              <a:rPr lang="zh-C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
        <p:nvSpPr>
          <p:cNvPr id="93" name="Google Shape;93;p13"/>
          <p:cNvSpPr txBox="1"/>
          <p:nvPr/>
        </p:nvSpPr>
        <p:spPr>
          <a:xfrm>
            <a:off x="3885050" y="4408400"/>
            <a:ext cx="11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1"/>
                </a:solidFill>
                <a:latin typeface="Old Standard TT"/>
                <a:ea typeface="Old Standard TT"/>
                <a:cs typeface="Old Standard TT"/>
                <a:sym typeface="Old Standard TT"/>
              </a:rPr>
              <a:t>Fengrong</a:t>
            </a:r>
            <a:r>
              <a:rPr lang="zh-CN" sz="1800">
                <a:solidFill>
                  <a:schemeClr val="dk1"/>
                </a:solidFill>
                <a:latin typeface="Old Standard TT"/>
                <a:ea typeface="Old Standard TT"/>
                <a:cs typeface="Old Standard TT"/>
                <a:sym typeface="Old Standard TT"/>
              </a:rPr>
              <a:t> </a:t>
            </a:r>
            <a:endParaRPr/>
          </a:p>
        </p:txBody>
      </p:sp>
      <p:pic>
        <p:nvPicPr>
          <p:cNvPr id="94" name="Google Shape;94;p13"/>
          <p:cNvPicPr preferRelativeResize="0"/>
          <p:nvPr/>
        </p:nvPicPr>
        <p:blipFill rotWithShape="1">
          <a:blip r:embed="rId4">
            <a:alphaModFix/>
          </a:blip>
          <a:srcRect b="0" l="12472" r="12480" t="0"/>
          <a:stretch/>
        </p:blipFill>
        <p:spPr>
          <a:xfrm>
            <a:off x="1836913" y="2630937"/>
            <a:ext cx="1644300" cy="1644300"/>
          </a:xfrm>
          <a:prstGeom prst="ellipse">
            <a:avLst/>
          </a:prstGeom>
          <a:noFill/>
          <a:ln>
            <a:noFill/>
          </a:ln>
        </p:spPr>
      </p:pic>
      <p:pic>
        <p:nvPicPr>
          <p:cNvPr id="95" name="Google Shape;95;p13"/>
          <p:cNvPicPr preferRelativeResize="0"/>
          <p:nvPr/>
        </p:nvPicPr>
        <p:blipFill rotWithShape="1">
          <a:blip r:embed="rId7">
            <a:alphaModFix/>
          </a:blip>
          <a:srcRect b="7692" l="0" r="0" t="7683"/>
          <a:stretch/>
        </p:blipFill>
        <p:spPr>
          <a:xfrm>
            <a:off x="1858963" y="2652975"/>
            <a:ext cx="1600200" cy="1600200"/>
          </a:xfrm>
          <a:prstGeom prst="ellipse">
            <a:avLst/>
          </a:prstGeom>
          <a:noFill/>
          <a:ln>
            <a:noFill/>
          </a:ln>
        </p:spPr>
      </p:pic>
      <p:sp>
        <p:nvSpPr>
          <p:cNvPr id="96" name="Google Shape;96;p13"/>
          <p:cNvSpPr txBox="1"/>
          <p:nvPr/>
        </p:nvSpPr>
        <p:spPr>
          <a:xfrm>
            <a:off x="5755813" y="4408400"/>
            <a:ext cx="11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1"/>
                </a:solidFill>
                <a:latin typeface="Old Standard TT"/>
                <a:ea typeface="Old Standard TT"/>
                <a:cs typeface="Old Standard TT"/>
                <a:sym typeface="Old Standard TT"/>
              </a:rPr>
              <a:t>Saumay</a:t>
            </a:r>
            <a:r>
              <a:rPr lang="zh-CN" sz="1800">
                <a:solidFill>
                  <a:schemeClr val="dk1"/>
                </a:solidFill>
                <a:latin typeface="Old Standard TT"/>
                <a:ea typeface="Old Standard TT"/>
                <a:cs typeface="Old Standard TT"/>
                <a:sym typeface="Old Standard TT"/>
              </a:rPr>
              <a:t> </a:t>
            </a:r>
            <a:endParaRPr/>
          </a:p>
        </p:txBody>
      </p:sp>
      <p:sp>
        <p:nvSpPr>
          <p:cNvPr id="97" name="Google Shape;97;p13"/>
          <p:cNvSpPr txBox="1"/>
          <p:nvPr/>
        </p:nvSpPr>
        <p:spPr>
          <a:xfrm>
            <a:off x="7711325" y="4408400"/>
            <a:ext cx="11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1"/>
                </a:solidFill>
                <a:latin typeface="Old Standard TT"/>
                <a:ea typeface="Old Standard TT"/>
                <a:cs typeface="Old Standard TT"/>
                <a:sym typeface="Old Standard TT"/>
              </a:rPr>
              <a:t>Sejal</a:t>
            </a:r>
            <a:endParaRPr/>
          </a:p>
        </p:txBody>
      </p:sp>
      <p:pic>
        <p:nvPicPr>
          <p:cNvPr id="98" name="Google Shape;98;p13"/>
          <p:cNvPicPr preferRelativeResize="0"/>
          <p:nvPr/>
        </p:nvPicPr>
        <p:blipFill rotWithShape="1">
          <a:blip r:embed="rId8">
            <a:alphaModFix/>
          </a:blip>
          <a:srcRect b="4594" l="0" r="0" t="4594"/>
          <a:stretch/>
        </p:blipFill>
        <p:spPr>
          <a:xfrm>
            <a:off x="5350619" y="2630475"/>
            <a:ext cx="1645200" cy="1645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22"/>
          <p:cNvSpPr txBox="1"/>
          <p:nvPr>
            <p:ph type="title"/>
          </p:nvPr>
        </p:nvSpPr>
        <p:spPr>
          <a:xfrm>
            <a:off x="804400" y="85625"/>
            <a:ext cx="7808700" cy="1164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solidFill>
                  <a:schemeClr val="dk2"/>
                </a:solidFill>
              </a:rPr>
              <a:t>G</a:t>
            </a:r>
            <a:r>
              <a:rPr lang="zh-CN">
                <a:solidFill>
                  <a:schemeClr val="dk2"/>
                </a:solidFill>
              </a:rPr>
              <a:t>raphs comparison </a:t>
            </a:r>
            <a:endParaRPr>
              <a:solidFill>
                <a:schemeClr val="dk2"/>
              </a:solidFill>
            </a:endParaRPr>
          </a:p>
        </p:txBody>
      </p:sp>
      <p:pic>
        <p:nvPicPr>
          <p:cNvPr id="249" name="Google Shape;249;p22"/>
          <p:cNvPicPr preferRelativeResize="0"/>
          <p:nvPr/>
        </p:nvPicPr>
        <p:blipFill>
          <a:blip r:embed="rId3">
            <a:alphaModFix/>
          </a:blip>
          <a:stretch>
            <a:fillRect/>
          </a:stretch>
        </p:blipFill>
        <p:spPr>
          <a:xfrm>
            <a:off x="213425" y="4703025"/>
            <a:ext cx="1595000" cy="398750"/>
          </a:xfrm>
          <a:prstGeom prst="rect">
            <a:avLst/>
          </a:prstGeom>
          <a:noFill/>
          <a:ln>
            <a:noFill/>
          </a:ln>
        </p:spPr>
      </p:pic>
      <p:pic>
        <p:nvPicPr>
          <p:cNvPr id="250" name="Google Shape;250;p22" title="Points scored"/>
          <p:cNvPicPr preferRelativeResize="0"/>
          <p:nvPr/>
        </p:nvPicPr>
        <p:blipFill>
          <a:blip r:embed="rId4">
            <a:alphaModFix/>
          </a:blip>
          <a:stretch>
            <a:fillRect/>
          </a:stretch>
        </p:blipFill>
        <p:spPr>
          <a:xfrm>
            <a:off x="3476375" y="1018813"/>
            <a:ext cx="5533851" cy="3253924"/>
          </a:xfrm>
          <a:prstGeom prst="rect">
            <a:avLst/>
          </a:prstGeom>
          <a:noFill/>
          <a:ln>
            <a:noFill/>
          </a:ln>
        </p:spPr>
      </p:pic>
      <p:pic>
        <p:nvPicPr>
          <p:cNvPr id="251" name="Google Shape;251;p22"/>
          <p:cNvPicPr preferRelativeResize="0"/>
          <p:nvPr/>
        </p:nvPicPr>
        <p:blipFill>
          <a:blip r:embed="rId5">
            <a:alphaModFix/>
          </a:blip>
          <a:stretch>
            <a:fillRect/>
          </a:stretch>
        </p:blipFill>
        <p:spPr>
          <a:xfrm>
            <a:off x="213425" y="1675425"/>
            <a:ext cx="3130726" cy="2311164"/>
          </a:xfrm>
          <a:prstGeom prst="rect">
            <a:avLst/>
          </a:prstGeom>
          <a:noFill/>
          <a:ln>
            <a:noFill/>
          </a:ln>
        </p:spPr>
      </p:pic>
      <p:pic>
        <p:nvPicPr>
          <p:cNvPr id="252" name="Google Shape;252;p22"/>
          <p:cNvPicPr preferRelativeResize="0"/>
          <p:nvPr/>
        </p:nvPicPr>
        <p:blipFill>
          <a:blip r:embed="rId6">
            <a:alphaModFix/>
          </a:blip>
          <a:stretch>
            <a:fillRect/>
          </a:stretch>
        </p:blipFill>
        <p:spPr>
          <a:xfrm>
            <a:off x="3858425" y="4119855"/>
            <a:ext cx="640700" cy="804045"/>
          </a:xfrm>
          <a:prstGeom prst="rect">
            <a:avLst/>
          </a:prstGeom>
          <a:noFill/>
          <a:ln>
            <a:noFill/>
          </a:ln>
        </p:spPr>
      </p:pic>
      <p:pic>
        <p:nvPicPr>
          <p:cNvPr id="253" name="Google Shape;253;p22"/>
          <p:cNvPicPr preferRelativeResize="0"/>
          <p:nvPr/>
        </p:nvPicPr>
        <p:blipFill>
          <a:blip r:embed="rId7">
            <a:alphaModFix/>
          </a:blip>
          <a:stretch>
            <a:fillRect/>
          </a:stretch>
        </p:blipFill>
        <p:spPr>
          <a:xfrm>
            <a:off x="4555900" y="4117350"/>
            <a:ext cx="688475" cy="818148"/>
          </a:xfrm>
          <a:prstGeom prst="rect">
            <a:avLst/>
          </a:prstGeom>
          <a:noFill/>
          <a:ln>
            <a:noFill/>
          </a:ln>
        </p:spPr>
      </p:pic>
      <p:pic>
        <p:nvPicPr>
          <p:cNvPr id="254" name="Google Shape;254;p22"/>
          <p:cNvPicPr preferRelativeResize="0"/>
          <p:nvPr/>
        </p:nvPicPr>
        <p:blipFill>
          <a:blip r:embed="rId8">
            <a:alphaModFix/>
          </a:blip>
          <a:stretch>
            <a:fillRect/>
          </a:stretch>
        </p:blipFill>
        <p:spPr>
          <a:xfrm>
            <a:off x="5339625" y="4117350"/>
            <a:ext cx="640700" cy="809050"/>
          </a:xfrm>
          <a:prstGeom prst="rect">
            <a:avLst/>
          </a:prstGeom>
          <a:noFill/>
          <a:ln>
            <a:noFill/>
          </a:ln>
        </p:spPr>
      </p:pic>
      <p:pic>
        <p:nvPicPr>
          <p:cNvPr id="255" name="Google Shape;255;p22"/>
          <p:cNvPicPr preferRelativeResize="0"/>
          <p:nvPr/>
        </p:nvPicPr>
        <p:blipFill>
          <a:blip r:embed="rId9">
            <a:alphaModFix/>
          </a:blip>
          <a:stretch>
            <a:fillRect/>
          </a:stretch>
        </p:blipFill>
        <p:spPr>
          <a:xfrm>
            <a:off x="6043825" y="4128211"/>
            <a:ext cx="640700" cy="787340"/>
          </a:xfrm>
          <a:prstGeom prst="rect">
            <a:avLst/>
          </a:prstGeom>
          <a:noFill/>
          <a:ln>
            <a:noFill/>
          </a:ln>
        </p:spPr>
      </p:pic>
      <p:pic>
        <p:nvPicPr>
          <p:cNvPr id="256" name="Google Shape;256;p22"/>
          <p:cNvPicPr preferRelativeResize="0"/>
          <p:nvPr/>
        </p:nvPicPr>
        <p:blipFill>
          <a:blip r:embed="rId10">
            <a:alphaModFix/>
          </a:blip>
          <a:stretch>
            <a:fillRect/>
          </a:stretch>
        </p:blipFill>
        <p:spPr>
          <a:xfrm>
            <a:off x="6787825" y="4137262"/>
            <a:ext cx="640700" cy="778314"/>
          </a:xfrm>
          <a:prstGeom prst="rect">
            <a:avLst/>
          </a:prstGeom>
          <a:noFill/>
          <a:ln>
            <a:noFill/>
          </a:ln>
        </p:spPr>
      </p:pic>
      <p:pic>
        <p:nvPicPr>
          <p:cNvPr id="257" name="Google Shape;257;p22"/>
          <p:cNvPicPr preferRelativeResize="0"/>
          <p:nvPr/>
        </p:nvPicPr>
        <p:blipFill>
          <a:blip r:embed="rId11">
            <a:alphaModFix/>
          </a:blip>
          <a:stretch>
            <a:fillRect/>
          </a:stretch>
        </p:blipFill>
        <p:spPr>
          <a:xfrm>
            <a:off x="7483975" y="4137250"/>
            <a:ext cx="609755" cy="778325"/>
          </a:xfrm>
          <a:prstGeom prst="rect">
            <a:avLst/>
          </a:prstGeom>
          <a:noFill/>
          <a:ln>
            <a:noFill/>
          </a:ln>
        </p:spPr>
      </p:pic>
      <p:pic>
        <p:nvPicPr>
          <p:cNvPr id="258" name="Google Shape;258;p22"/>
          <p:cNvPicPr preferRelativeResize="0"/>
          <p:nvPr/>
        </p:nvPicPr>
        <p:blipFill>
          <a:blip r:embed="rId12">
            <a:alphaModFix/>
          </a:blip>
          <a:stretch>
            <a:fillRect/>
          </a:stretch>
        </p:blipFill>
        <p:spPr>
          <a:xfrm>
            <a:off x="8236025" y="4133575"/>
            <a:ext cx="640700" cy="77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662275" y="950700"/>
            <a:ext cx="7410900" cy="5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One Plus Revenue</a:t>
            </a:r>
            <a:endParaRPr/>
          </a:p>
        </p:txBody>
      </p:sp>
      <p:pic>
        <p:nvPicPr>
          <p:cNvPr id="264" name="Google Shape;264;p23"/>
          <p:cNvPicPr preferRelativeResize="0"/>
          <p:nvPr/>
        </p:nvPicPr>
        <p:blipFill>
          <a:blip r:embed="rId3">
            <a:alphaModFix/>
          </a:blip>
          <a:stretch>
            <a:fillRect/>
          </a:stretch>
        </p:blipFill>
        <p:spPr>
          <a:xfrm>
            <a:off x="738300" y="1654925"/>
            <a:ext cx="3092349" cy="1687701"/>
          </a:xfrm>
          <a:prstGeom prst="rect">
            <a:avLst/>
          </a:prstGeom>
          <a:noFill/>
          <a:ln>
            <a:noFill/>
          </a:ln>
        </p:spPr>
      </p:pic>
      <p:pic>
        <p:nvPicPr>
          <p:cNvPr id="265" name="Google Shape;265;p23"/>
          <p:cNvPicPr preferRelativeResize="0"/>
          <p:nvPr/>
        </p:nvPicPr>
        <p:blipFill>
          <a:blip r:embed="rId4">
            <a:alphaModFix/>
          </a:blip>
          <a:stretch>
            <a:fillRect/>
          </a:stretch>
        </p:blipFill>
        <p:spPr>
          <a:xfrm>
            <a:off x="738300" y="3508650"/>
            <a:ext cx="3092351" cy="1483384"/>
          </a:xfrm>
          <a:prstGeom prst="rect">
            <a:avLst/>
          </a:prstGeom>
          <a:noFill/>
          <a:ln>
            <a:noFill/>
          </a:ln>
        </p:spPr>
      </p:pic>
      <p:pic>
        <p:nvPicPr>
          <p:cNvPr id="266" name="Google Shape;266;p23"/>
          <p:cNvPicPr preferRelativeResize="0"/>
          <p:nvPr/>
        </p:nvPicPr>
        <p:blipFill>
          <a:blip r:embed="rId5">
            <a:alphaModFix/>
          </a:blip>
          <a:stretch>
            <a:fillRect/>
          </a:stretch>
        </p:blipFill>
        <p:spPr>
          <a:xfrm>
            <a:off x="5191625" y="665924"/>
            <a:ext cx="2489651" cy="2132449"/>
          </a:xfrm>
          <a:prstGeom prst="rect">
            <a:avLst/>
          </a:prstGeom>
          <a:noFill/>
          <a:ln>
            <a:noFill/>
          </a:ln>
        </p:spPr>
      </p:pic>
      <p:pic>
        <p:nvPicPr>
          <p:cNvPr id="267" name="Google Shape;267;p23" title="Points scored"/>
          <p:cNvPicPr preferRelativeResize="0"/>
          <p:nvPr/>
        </p:nvPicPr>
        <p:blipFill>
          <a:blip r:embed="rId6">
            <a:alphaModFix/>
          </a:blip>
          <a:stretch>
            <a:fillRect/>
          </a:stretch>
        </p:blipFill>
        <p:spPr>
          <a:xfrm>
            <a:off x="4205325" y="2764318"/>
            <a:ext cx="4462251" cy="21933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a:t>
            </a:r>
            <a:r>
              <a:rPr lang="zh-CN"/>
              <a:t>ur predictions</a:t>
            </a:r>
            <a:endParaRPr/>
          </a:p>
        </p:txBody>
      </p:sp>
      <p:pic>
        <p:nvPicPr>
          <p:cNvPr id="273" name="Google Shape;273;p24" title="Points scored"/>
          <p:cNvPicPr preferRelativeResize="0"/>
          <p:nvPr/>
        </p:nvPicPr>
        <p:blipFill>
          <a:blip r:embed="rId3">
            <a:alphaModFix/>
          </a:blip>
          <a:stretch>
            <a:fillRect/>
          </a:stretch>
        </p:blipFill>
        <p:spPr>
          <a:xfrm>
            <a:off x="1957725" y="1979025"/>
            <a:ext cx="4827249"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Conclusion</a:t>
            </a:r>
            <a:endParaRPr/>
          </a:p>
        </p:txBody>
      </p:sp>
      <p:sp>
        <p:nvSpPr>
          <p:cNvPr id="279" name="Google Shape;27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sz="1600"/>
              <a:t>South America could potentially be a good market for OnePlus, especially if the company can leverage its strengths in product quality and affordability while adapting to local market conditions and consumer preferences. However, success in this region would depend on a well-planned strategy addressing the unique challenges and opportunities of the South American market.</a:t>
            </a:r>
            <a:endParaRPr/>
          </a:p>
        </p:txBody>
      </p:sp>
      <p:pic>
        <p:nvPicPr>
          <p:cNvPr id="280" name="Google Shape;280;p25"/>
          <p:cNvPicPr preferRelativeResize="0"/>
          <p:nvPr/>
        </p:nvPicPr>
        <p:blipFill>
          <a:blip r:embed="rId3">
            <a:alphaModFix/>
          </a:blip>
          <a:stretch>
            <a:fillRect/>
          </a:stretch>
        </p:blipFill>
        <p:spPr>
          <a:xfrm>
            <a:off x="7509700" y="4703025"/>
            <a:ext cx="1595000" cy="39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ctrTitle"/>
          </p:nvPr>
        </p:nvSpPr>
        <p:spPr>
          <a:xfrm>
            <a:off x="115550" y="647675"/>
            <a:ext cx="2379600" cy="45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2000"/>
              <a:t>Table of contents</a:t>
            </a:r>
            <a:endParaRPr sz="2000"/>
          </a:p>
        </p:txBody>
      </p:sp>
      <p:sp>
        <p:nvSpPr>
          <p:cNvPr id="104" name="Google Shape;104;p14"/>
          <p:cNvSpPr txBox="1"/>
          <p:nvPr>
            <p:ph idx="1" type="subTitle"/>
          </p:nvPr>
        </p:nvSpPr>
        <p:spPr>
          <a:xfrm>
            <a:off x="205250" y="1349450"/>
            <a:ext cx="7688100" cy="3794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zh-CN">
                <a:solidFill>
                  <a:schemeClr val="dk2"/>
                </a:solidFill>
                <a:latin typeface="Raleway"/>
                <a:ea typeface="Raleway"/>
                <a:cs typeface="Raleway"/>
                <a:sym typeface="Raleway"/>
              </a:rPr>
              <a:t>1</a:t>
            </a:r>
            <a:r>
              <a:rPr b="1" lang="zh-CN" sz="1391">
                <a:solidFill>
                  <a:schemeClr val="dk2"/>
                </a:solidFill>
                <a:latin typeface="Raleway"/>
                <a:ea typeface="Raleway"/>
                <a:cs typeface="Raleway"/>
                <a:sym typeface="Raleway"/>
              </a:rPr>
              <a:t>.Introduction</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2.</a:t>
            </a:r>
            <a:r>
              <a:rPr b="1" lang="zh-CN" sz="1391">
                <a:solidFill>
                  <a:schemeClr val="dk2"/>
                </a:solidFill>
                <a:latin typeface="Raleway"/>
                <a:ea typeface="Raleway"/>
                <a:cs typeface="Raleway"/>
                <a:sym typeface="Raleway"/>
              </a:rPr>
              <a:t>Existing Marketing Strategy</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3. Major Competitors</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4.SWOT Analysis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5. Strategy in context of Flywheel</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6. Our </a:t>
            </a:r>
            <a:r>
              <a:rPr b="1" lang="zh-CN" sz="1391">
                <a:solidFill>
                  <a:schemeClr val="dk2"/>
                </a:solidFill>
                <a:latin typeface="Raleway"/>
                <a:ea typeface="Raleway"/>
                <a:cs typeface="Raleway"/>
                <a:sym typeface="Raleway"/>
              </a:rPr>
              <a:t>pivotal</a:t>
            </a:r>
            <a:r>
              <a:rPr b="1" lang="zh-CN" sz="1391">
                <a:solidFill>
                  <a:schemeClr val="dk2"/>
                </a:solidFill>
                <a:latin typeface="Raleway"/>
                <a:ea typeface="Raleway"/>
                <a:cs typeface="Raleway"/>
                <a:sym typeface="Raleway"/>
              </a:rPr>
              <a:t> strategy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7. Graph Comparison</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8. OnePlus revenue</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9. Our prediction</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391">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b="1" lang="zh-CN" sz="1391">
                <a:solidFill>
                  <a:schemeClr val="dk2"/>
                </a:solidFill>
                <a:latin typeface="Raleway"/>
                <a:ea typeface="Raleway"/>
                <a:cs typeface="Raleway"/>
                <a:sym typeface="Raleway"/>
              </a:rPr>
              <a:t>10. Conclusion </a:t>
            </a:r>
            <a:endParaRPr b="1" sz="1391">
              <a:solidFill>
                <a:schemeClr val="dk2"/>
              </a:solidFill>
              <a:latin typeface="Raleway"/>
              <a:ea typeface="Raleway"/>
              <a:cs typeface="Raleway"/>
              <a:sym typeface="Raleway"/>
            </a:endParaRPr>
          </a:p>
          <a:p>
            <a:pPr indent="0" lvl="0" marL="0" rtl="0" algn="l">
              <a:spcBef>
                <a:spcPts val="0"/>
              </a:spcBef>
              <a:spcAft>
                <a:spcPts val="0"/>
              </a:spcAft>
              <a:buNone/>
            </a:pPr>
            <a:r>
              <a:t/>
            </a:r>
            <a:endParaRPr/>
          </a:p>
        </p:txBody>
      </p:sp>
      <p:pic>
        <p:nvPicPr>
          <p:cNvPr id="105" name="Google Shape;105;p14"/>
          <p:cNvPicPr preferRelativeResize="0"/>
          <p:nvPr/>
        </p:nvPicPr>
        <p:blipFill rotWithShape="1">
          <a:blip r:embed="rId3">
            <a:alphaModFix/>
          </a:blip>
          <a:srcRect b="16175" l="-1710" r="1709" t="28825"/>
          <a:stretch/>
        </p:blipFill>
        <p:spPr>
          <a:xfrm>
            <a:off x="0" y="28875"/>
            <a:ext cx="1478325" cy="455300"/>
          </a:xfrm>
          <a:prstGeom prst="rect">
            <a:avLst/>
          </a:prstGeom>
          <a:noFill/>
          <a:ln>
            <a:noFill/>
          </a:ln>
        </p:spPr>
      </p:pic>
      <p:pic>
        <p:nvPicPr>
          <p:cNvPr id="106" name="Google Shape;106;p14"/>
          <p:cNvPicPr preferRelativeResize="0"/>
          <p:nvPr/>
        </p:nvPicPr>
        <p:blipFill rotWithShape="1">
          <a:blip r:embed="rId4">
            <a:alphaModFix/>
          </a:blip>
          <a:srcRect b="0" l="17557" r="17557" t="0"/>
          <a:stretch/>
        </p:blipFill>
        <p:spPr>
          <a:xfrm>
            <a:off x="5072400" y="848250"/>
            <a:ext cx="2035799" cy="1955427"/>
          </a:xfrm>
          <a:prstGeom prst="rect">
            <a:avLst/>
          </a:prstGeom>
          <a:noFill/>
          <a:ln>
            <a:noFill/>
          </a:ln>
        </p:spPr>
      </p:pic>
      <p:pic>
        <p:nvPicPr>
          <p:cNvPr id="107" name="Google Shape;107;p14"/>
          <p:cNvPicPr preferRelativeResize="0"/>
          <p:nvPr/>
        </p:nvPicPr>
        <p:blipFill rotWithShape="1">
          <a:blip r:embed="rId5">
            <a:alphaModFix/>
          </a:blip>
          <a:srcRect b="0" l="20618" r="20624" t="0"/>
          <a:stretch/>
        </p:blipFill>
        <p:spPr>
          <a:xfrm>
            <a:off x="7108200" y="852613"/>
            <a:ext cx="2035799" cy="1946700"/>
          </a:xfrm>
          <a:prstGeom prst="rect">
            <a:avLst/>
          </a:prstGeom>
          <a:noFill/>
          <a:ln>
            <a:noFill/>
          </a:ln>
        </p:spPr>
      </p:pic>
      <p:pic>
        <p:nvPicPr>
          <p:cNvPr id="108" name="Google Shape;108;p14"/>
          <p:cNvPicPr preferRelativeResize="0"/>
          <p:nvPr/>
        </p:nvPicPr>
        <p:blipFill rotWithShape="1">
          <a:blip r:embed="rId6">
            <a:alphaModFix/>
          </a:blip>
          <a:srcRect b="8721" l="0" r="0" t="5771"/>
          <a:stretch/>
        </p:blipFill>
        <p:spPr>
          <a:xfrm>
            <a:off x="5072400" y="2803675"/>
            <a:ext cx="4071600" cy="233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191175" y="12781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2000"/>
              <a:t>  </a:t>
            </a:r>
            <a:r>
              <a:rPr lang="zh-CN" sz="2000"/>
              <a:t>Introduction</a:t>
            </a:r>
            <a:endParaRPr/>
          </a:p>
        </p:txBody>
      </p:sp>
      <p:sp>
        <p:nvSpPr>
          <p:cNvPr id="114" name="Google Shape;114;p15"/>
          <p:cNvSpPr txBox="1"/>
          <p:nvPr>
            <p:ph idx="1" type="body"/>
          </p:nvPr>
        </p:nvSpPr>
        <p:spPr>
          <a:xfrm>
            <a:off x="339025" y="2078875"/>
            <a:ext cx="4164600" cy="2538900"/>
          </a:xfrm>
          <a:prstGeom prst="rect">
            <a:avLst/>
          </a:prstGeom>
        </p:spPr>
        <p:txBody>
          <a:bodyPr anchorCtr="0" anchor="t" bIns="91425" lIns="91425" spcFirstLastPara="1" rIns="91425" wrap="square" tIns="91425">
            <a:normAutofit fontScale="77500" lnSpcReduction="10000"/>
          </a:bodyPr>
          <a:lstStyle/>
          <a:p>
            <a:pPr indent="-307340" lvl="0" marL="457200" rtl="0" algn="l">
              <a:spcBef>
                <a:spcPts val="0"/>
              </a:spcBef>
              <a:spcAft>
                <a:spcPts val="0"/>
              </a:spcAft>
              <a:buClr>
                <a:schemeClr val="dk2"/>
              </a:buClr>
              <a:buSzPct val="100000"/>
              <a:buFont typeface="Raleway"/>
              <a:buAutoNum type="arabicPeriod"/>
            </a:pPr>
            <a:r>
              <a:rPr lang="zh-CN" sz="1600">
                <a:solidFill>
                  <a:schemeClr val="dk2"/>
                </a:solidFill>
                <a:latin typeface="Raleway"/>
                <a:ea typeface="Raleway"/>
                <a:cs typeface="Raleway"/>
                <a:sym typeface="Raleway"/>
              </a:rPr>
              <a:t>OnePlus is a Chinese smartphone manufacturer,  founded in December 2013. </a:t>
            </a:r>
            <a:br>
              <a:rPr lang="zh-CN" sz="1600">
                <a:solidFill>
                  <a:schemeClr val="dk2"/>
                </a:solidFill>
                <a:latin typeface="Raleway"/>
                <a:ea typeface="Raleway"/>
                <a:cs typeface="Raleway"/>
                <a:sym typeface="Raleway"/>
              </a:rPr>
            </a:br>
            <a:endParaRPr sz="1600">
              <a:solidFill>
                <a:schemeClr val="dk2"/>
              </a:solidFill>
              <a:latin typeface="Raleway"/>
              <a:ea typeface="Raleway"/>
              <a:cs typeface="Raleway"/>
              <a:sym typeface="Raleway"/>
            </a:endParaRPr>
          </a:p>
          <a:p>
            <a:pPr indent="-307340" lvl="0" marL="457200" rtl="0" algn="l">
              <a:spcBef>
                <a:spcPts val="0"/>
              </a:spcBef>
              <a:spcAft>
                <a:spcPts val="0"/>
              </a:spcAft>
              <a:buClr>
                <a:schemeClr val="dk2"/>
              </a:buClr>
              <a:buSzPct val="100000"/>
              <a:buFont typeface="Raleway"/>
              <a:buAutoNum type="arabicPeriod"/>
            </a:pPr>
            <a:r>
              <a:rPr lang="zh-CN" sz="1600">
                <a:solidFill>
                  <a:schemeClr val="dk2"/>
                </a:solidFill>
                <a:latin typeface="Raleway"/>
                <a:ea typeface="Raleway"/>
                <a:cs typeface="Raleway"/>
                <a:sym typeface="Raleway"/>
              </a:rPr>
              <a:t>Headquartered in </a:t>
            </a:r>
            <a:r>
              <a:rPr lang="zh-CN" sz="1600">
                <a:solidFill>
                  <a:schemeClr val="dk2"/>
                </a:solidFill>
                <a:uFill>
                  <a:noFill/>
                </a:uFill>
                <a:latin typeface="Raleway"/>
                <a:ea typeface="Raleway"/>
                <a:cs typeface="Raleway"/>
                <a:sym typeface="Raleway"/>
                <a:hlinkClick r:id="rId3">
                  <a:extLst>
                    <a:ext uri="{A12FA001-AC4F-418D-AE19-62706E023703}">
                      <ahyp:hlinkClr val="tx"/>
                    </a:ext>
                  </a:extLst>
                </a:hlinkClick>
              </a:rPr>
              <a:t>Shenzhen</a:t>
            </a:r>
            <a:r>
              <a:rPr lang="zh-CN" sz="1600">
                <a:solidFill>
                  <a:schemeClr val="dk2"/>
                </a:solidFill>
                <a:latin typeface="Raleway"/>
                <a:ea typeface="Raleway"/>
                <a:cs typeface="Raleway"/>
                <a:sym typeface="Raleway"/>
              </a:rPr>
              <a:t>, </a:t>
            </a:r>
            <a:r>
              <a:rPr lang="zh-CN" sz="1600">
                <a:solidFill>
                  <a:schemeClr val="dk2"/>
                </a:solidFill>
                <a:uFill>
                  <a:noFill/>
                </a:uFill>
                <a:latin typeface="Raleway"/>
                <a:ea typeface="Raleway"/>
                <a:cs typeface="Raleway"/>
                <a:sym typeface="Raleway"/>
                <a:hlinkClick r:id="rId4">
                  <a:extLst>
                    <a:ext uri="{A12FA001-AC4F-418D-AE19-62706E023703}">
                      <ahyp:hlinkClr val="tx"/>
                    </a:ext>
                  </a:extLst>
                </a:hlinkClick>
              </a:rPr>
              <a:t>Guangdong</a:t>
            </a:r>
            <a:r>
              <a:rPr lang="zh-CN" sz="1600">
                <a:solidFill>
                  <a:schemeClr val="dk2"/>
                </a:solidFill>
                <a:latin typeface="Raleway"/>
                <a:ea typeface="Raleway"/>
                <a:cs typeface="Raleway"/>
                <a:sym typeface="Raleway"/>
              </a:rPr>
              <a:t>, China.</a:t>
            </a:r>
            <a:br>
              <a:rPr lang="zh-CN" sz="1600">
                <a:solidFill>
                  <a:schemeClr val="dk2"/>
                </a:solidFill>
                <a:latin typeface="Raleway"/>
                <a:ea typeface="Raleway"/>
                <a:cs typeface="Raleway"/>
                <a:sym typeface="Raleway"/>
              </a:rPr>
            </a:br>
            <a:endParaRPr sz="1600">
              <a:solidFill>
                <a:schemeClr val="dk2"/>
              </a:solidFill>
              <a:latin typeface="Raleway"/>
              <a:ea typeface="Raleway"/>
              <a:cs typeface="Raleway"/>
              <a:sym typeface="Raleway"/>
            </a:endParaRPr>
          </a:p>
          <a:p>
            <a:pPr indent="-307340" lvl="0" marL="457200" rtl="0" algn="l">
              <a:spcBef>
                <a:spcPts val="0"/>
              </a:spcBef>
              <a:spcAft>
                <a:spcPts val="0"/>
              </a:spcAft>
              <a:buClr>
                <a:schemeClr val="dk2"/>
              </a:buClr>
              <a:buSzPct val="100000"/>
              <a:buFont typeface="Raleway"/>
              <a:buAutoNum type="arabicPeriod"/>
            </a:pPr>
            <a:r>
              <a:rPr lang="zh-CN" sz="1600">
                <a:solidFill>
                  <a:schemeClr val="dk2"/>
                </a:solidFill>
                <a:latin typeface="Raleway"/>
                <a:ea typeface="Raleway"/>
                <a:cs typeface="Raleway"/>
                <a:sym typeface="Raleway"/>
              </a:rPr>
              <a:t>Carl Pei and Pete Lau - former workers of OPPO - are the CEOs</a:t>
            </a:r>
            <a:br>
              <a:rPr lang="zh-CN" sz="1600">
                <a:solidFill>
                  <a:schemeClr val="dk2"/>
                </a:solidFill>
                <a:latin typeface="Raleway"/>
                <a:ea typeface="Raleway"/>
                <a:cs typeface="Raleway"/>
                <a:sym typeface="Raleway"/>
              </a:rPr>
            </a:br>
            <a:endParaRPr sz="1600">
              <a:solidFill>
                <a:schemeClr val="dk2"/>
              </a:solidFill>
              <a:latin typeface="Raleway"/>
              <a:ea typeface="Raleway"/>
              <a:cs typeface="Raleway"/>
              <a:sym typeface="Raleway"/>
            </a:endParaRPr>
          </a:p>
          <a:p>
            <a:pPr indent="-307340" lvl="0" marL="457200" rtl="0" algn="l">
              <a:spcBef>
                <a:spcPts val="0"/>
              </a:spcBef>
              <a:spcAft>
                <a:spcPts val="0"/>
              </a:spcAft>
              <a:buClr>
                <a:schemeClr val="dk2"/>
              </a:buClr>
              <a:buSzPct val="100000"/>
              <a:buFont typeface="Raleway"/>
              <a:buAutoNum type="arabicPeriod"/>
            </a:pPr>
            <a:r>
              <a:rPr lang="zh-CN" sz="1600">
                <a:solidFill>
                  <a:schemeClr val="dk2"/>
                </a:solidFill>
                <a:latin typeface="Raleway"/>
                <a:ea typeface="Raleway"/>
                <a:cs typeface="Raleway"/>
                <a:sym typeface="Raleway"/>
              </a:rPr>
              <a:t>It has gained significant popularity and recognition in the global market over the years</a:t>
            </a:r>
            <a:endParaRPr sz="1700">
              <a:solidFill>
                <a:schemeClr val="dk2"/>
              </a:solidFill>
              <a:latin typeface="Raleway"/>
              <a:ea typeface="Raleway"/>
              <a:cs typeface="Raleway"/>
              <a:sym typeface="Raleway"/>
            </a:endParaRPr>
          </a:p>
          <a:p>
            <a:pPr indent="0" lvl="0" marL="457200" rtl="0" algn="l">
              <a:spcBef>
                <a:spcPts val="0"/>
              </a:spcBef>
              <a:spcAft>
                <a:spcPts val="1200"/>
              </a:spcAft>
              <a:buNone/>
            </a:pPr>
            <a:r>
              <a:t/>
            </a:r>
            <a:endParaRPr sz="1600"/>
          </a:p>
        </p:txBody>
      </p:sp>
      <p:pic>
        <p:nvPicPr>
          <p:cNvPr id="115" name="Google Shape;115;p15"/>
          <p:cNvPicPr preferRelativeResize="0"/>
          <p:nvPr/>
        </p:nvPicPr>
        <p:blipFill>
          <a:blip r:embed="rId5">
            <a:alphaModFix/>
          </a:blip>
          <a:stretch>
            <a:fillRect/>
          </a:stretch>
        </p:blipFill>
        <p:spPr>
          <a:xfrm>
            <a:off x="4808425" y="1485950"/>
            <a:ext cx="4335575" cy="2890383"/>
          </a:xfrm>
          <a:prstGeom prst="rect">
            <a:avLst/>
          </a:prstGeom>
          <a:noFill/>
          <a:ln>
            <a:noFill/>
          </a:ln>
        </p:spPr>
      </p:pic>
      <p:pic>
        <p:nvPicPr>
          <p:cNvPr id="116" name="Google Shape;116;p15"/>
          <p:cNvPicPr preferRelativeResize="0"/>
          <p:nvPr/>
        </p:nvPicPr>
        <p:blipFill>
          <a:blip r:embed="rId6">
            <a:alphaModFix/>
          </a:blip>
          <a:stretch>
            <a:fillRect/>
          </a:stretch>
        </p:blipFill>
        <p:spPr>
          <a:xfrm>
            <a:off x="7509700" y="4703025"/>
            <a:ext cx="1595000" cy="39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title"/>
          </p:nvPr>
        </p:nvSpPr>
        <p:spPr>
          <a:xfrm>
            <a:off x="715600" y="11555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400">
                <a:latin typeface="Times New Roman"/>
                <a:ea typeface="Times New Roman"/>
                <a:cs typeface="Times New Roman"/>
                <a:sym typeface="Times New Roman"/>
              </a:rPr>
              <a:t>Existing Marketing Strategy of OnePlus</a:t>
            </a:r>
            <a:endParaRPr sz="2400">
              <a:latin typeface="Times New Roman"/>
              <a:ea typeface="Times New Roman"/>
              <a:cs typeface="Times New Roman"/>
              <a:sym typeface="Times New Roman"/>
            </a:endParaRPr>
          </a:p>
          <a:p>
            <a:pPr indent="0" lvl="0" marL="0" rtl="0" algn="l">
              <a:spcBef>
                <a:spcPts val="0"/>
              </a:spcBef>
              <a:spcAft>
                <a:spcPts val="0"/>
              </a:spcAft>
              <a:buNone/>
            </a:pPr>
            <a:r>
              <a:rPr lang="zh-CN" sz="2400">
                <a:latin typeface="Times New Roman"/>
                <a:ea typeface="Times New Roman"/>
                <a:cs typeface="Times New Roman"/>
                <a:sym typeface="Times New Roman"/>
              </a:rPr>
              <a:t>         1+4+X</a:t>
            </a:r>
            <a:endParaRPr sz="2400">
              <a:latin typeface="Times New Roman"/>
              <a:ea typeface="Times New Roman"/>
              <a:cs typeface="Times New Roman"/>
              <a:sym typeface="Times New Roman"/>
            </a:endParaRPr>
          </a:p>
        </p:txBody>
      </p:sp>
      <p:sp>
        <p:nvSpPr>
          <p:cNvPr id="122" name="Google Shape;122;p16"/>
          <p:cNvSpPr txBox="1"/>
          <p:nvPr>
            <p:ph idx="2" type="body"/>
          </p:nvPr>
        </p:nvSpPr>
        <p:spPr>
          <a:xfrm>
            <a:off x="4866375" y="1059000"/>
            <a:ext cx="3374400" cy="302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a:t>1</a:t>
            </a:r>
            <a:endParaRPr/>
          </a:p>
          <a:p>
            <a:pPr indent="0" lvl="0" marL="0" rtl="0" algn="l">
              <a:spcBef>
                <a:spcPts val="0"/>
              </a:spcBef>
              <a:spcAft>
                <a:spcPts val="0"/>
              </a:spcAft>
              <a:buNone/>
            </a:pPr>
            <a:r>
              <a:rPr lang="zh-CN"/>
              <a:t>One smartphone model offering all flagship-killer specifications at an affordable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4</a:t>
            </a:r>
            <a:endParaRPr/>
          </a:p>
          <a:p>
            <a:pPr indent="0" lvl="0" marL="0" rtl="0" algn="l">
              <a:spcBef>
                <a:spcPts val="0"/>
              </a:spcBef>
              <a:spcAft>
                <a:spcPts val="0"/>
              </a:spcAft>
              <a:buNone/>
            </a:pPr>
            <a:r>
              <a:rPr lang="zh-CN"/>
              <a:t>Four surrounding ecosystem on products, including TWS, TV, smartwatch and tablet </a:t>
            </a:r>
            <a:r>
              <a:rPr lang="zh-CN"/>
              <a:t>devices</a:t>
            </a:r>
            <a:r>
              <a:rPr lang="zh-CN"/>
              <a:t> that will connect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X</a:t>
            </a:r>
            <a:endParaRPr/>
          </a:p>
          <a:p>
            <a:pPr indent="0" lvl="0" marL="0" rtl="0" algn="l">
              <a:spcBef>
                <a:spcPts val="0"/>
              </a:spcBef>
              <a:spcAft>
                <a:spcPts val="0"/>
              </a:spcAft>
              <a:buNone/>
            </a:pPr>
            <a:r>
              <a:rPr lang="zh-CN"/>
              <a:t>Represents products that will connect with the OnePlus ecosystem, such as keyboards.</a:t>
            </a:r>
            <a:endParaRPr/>
          </a:p>
        </p:txBody>
      </p:sp>
      <p:pic>
        <p:nvPicPr>
          <p:cNvPr id="123" name="Google Shape;123;p16"/>
          <p:cNvPicPr preferRelativeResize="0"/>
          <p:nvPr/>
        </p:nvPicPr>
        <p:blipFill>
          <a:blip r:embed="rId3">
            <a:alphaModFix/>
          </a:blip>
          <a:stretch>
            <a:fillRect/>
          </a:stretch>
        </p:blipFill>
        <p:spPr>
          <a:xfrm>
            <a:off x="998675" y="2379800"/>
            <a:ext cx="2259875" cy="1181475"/>
          </a:xfrm>
          <a:prstGeom prst="rect">
            <a:avLst/>
          </a:prstGeom>
          <a:noFill/>
          <a:ln>
            <a:noFill/>
          </a:ln>
        </p:spPr>
      </p:pic>
      <p:pic>
        <p:nvPicPr>
          <p:cNvPr id="124" name="Google Shape;124;p16"/>
          <p:cNvPicPr preferRelativeResize="0"/>
          <p:nvPr/>
        </p:nvPicPr>
        <p:blipFill>
          <a:blip r:embed="rId4">
            <a:alphaModFix/>
          </a:blip>
          <a:stretch>
            <a:fillRect/>
          </a:stretch>
        </p:blipFill>
        <p:spPr>
          <a:xfrm>
            <a:off x="998675" y="3561275"/>
            <a:ext cx="2259876" cy="1471876"/>
          </a:xfrm>
          <a:prstGeom prst="rect">
            <a:avLst/>
          </a:prstGeom>
          <a:noFill/>
          <a:ln>
            <a:noFill/>
          </a:ln>
        </p:spPr>
      </p:pic>
      <p:pic>
        <p:nvPicPr>
          <p:cNvPr id="125" name="Google Shape;125;p16"/>
          <p:cNvPicPr preferRelativeResize="0"/>
          <p:nvPr/>
        </p:nvPicPr>
        <p:blipFill>
          <a:blip r:embed="rId5">
            <a:alphaModFix/>
          </a:blip>
          <a:stretch>
            <a:fillRect/>
          </a:stretch>
        </p:blipFill>
        <p:spPr>
          <a:xfrm>
            <a:off x="7509700" y="4703025"/>
            <a:ext cx="1595000" cy="39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461538" y="5273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Major Competitors</a:t>
            </a:r>
            <a:endParaRPr/>
          </a:p>
        </p:txBody>
      </p:sp>
      <p:pic>
        <p:nvPicPr>
          <p:cNvPr id="131" name="Google Shape;131;p17"/>
          <p:cNvPicPr preferRelativeResize="0"/>
          <p:nvPr/>
        </p:nvPicPr>
        <p:blipFill>
          <a:blip r:embed="rId3">
            <a:alphaModFix/>
          </a:blip>
          <a:stretch>
            <a:fillRect/>
          </a:stretch>
        </p:blipFill>
        <p:spPr>
          <a:xfrm>
            <a:off x="7509700" y="4703025"/>
            <a:ext cx="1595000" cy="398750"/>
          </a:xfrm>
          <a:prstGeom prst="rect">
            <a:avLst/>
          </a:prstGeom>
          <a:noFill/>
          <a:ln>
            <a:noFill/>
          </a:ln>
        </p:spPr>
      </p:pic>
      <p:sp>
        <p:nvSpPr>
          <p:cNvPr id="132" name="Google Shape;132;p17"/>
          <p:cNvSpPr/>
          <p:nvPr/>
        </p:nvSpPr>
        <p:spPr>
          <a:xfrm>
            <a:off x="1876450" y="1236875"/>
            <a:ext cx="5490900" cy="38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33" name="Google Shape;133;p17"/>
          <p:cNvPicPr preferRelativeResize="0"/>
          <p:nvPr/>
        </p:nvPicPr>
        <p:blipFill>
          <a:blip r:embed="rId4">
            <a:alphaModFix/>
          </a:blip>
          <a:stretch>
            <a:fillRect/>
          </a:stretch>
        </p:blipFill>
        <p:spPr>
          <a:xfrm>
            <a:off x="1877863" y="1252275"/>
            <a:ext cx="5488077" cy="377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2353975" y="803025"/>
            <a:ext cx="4141800" cy="4226325"/>
          </a:xfrm>
          <a:prstGeom prst="rect">
            <a:avLst/>
          </a:prstGeom>
          <a:noFill/>
          <a:ln>
            <a:noFill/>
          </a:ln>
        </p:spPr>
      </p:pic>
      <p:sp>
        <p:nvSpPr>
          <p:cNvPr id="139" name="Google Shape;139;p18"/>
          <p:cNvSpPr txBox="1"/>
          <p:nvPr/>
        </p:nvSpPr>
        <p:spPr>
          <a:xfrm>
            <a:off x="52475" y="157250"/>
            <a:ext cx="3000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u="sng"/>
              <a:t>STRENGTH</a:t>
            </a:r>
            <a:endParaRPr b="1" u="sng"/>
          </a:p>
          <a:p>
            <a:pPr indent="0" lvl="0" marL="0" rtl="0" algn="l">
              <a:spcBef>
                <a:spcPts val="0"/>
              </a:spcBef>
              <a:spcAft>
                <a:spcPts val="0"/>
              </a:spcAft>
              <a:buNone/>
            </a:pPr>
            <a:r>
              <a:t/>
            </a:r>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Focus on High-Quality Products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Cost-Effective Devices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Strong Online Presence and Marketing</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Customer-First Approach</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Rapid Technological Advancements</a:t>
            </a:r>
            <a:endParaRPr sz="1200">
              <a:latin typeface="Times New Roman"/>
              <a:ea typeface="Times New Roman"/>
              <a:cs typeface="Times New Roman"/>
              <a:sym typeface="Times New Roman"/>
            </a:endParaRPr>
          </a:p>
        </p:txBody>
      </p:sp>
      <p:sp>
        <p:nvSpPr>
          <p:cNvPr id="140" name="Google Shape;140;p18"/>
          <p:cNvSpPr txBox="1"/>
          <p:nvPr/>
        </p:nvSpPr>
        <p:spPr>
          <a:xfrm>
            <a:off x="6368775" y="216225"/>
            <a:ext cx="3000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u="sng"/>
              <a:t>WEAKNESS</a:t>
            </a:r>
            <a:endParaRPr b="1" u="sng"/>
          </a:p>
          <a:p>
            <a:pPr indent="0" lvl="0" marL="0" rtl="0" algn="l">
              <a:spcBef>
                <a:spcPts val="0"/>
              </a:spcBef>
              <a:spcAft>
                <a:spcPts val="0"/>
              </a:spcAft>
              <a:buNone/>
            </a:pPr>
            <a:r>
              <a:t/>
            </a:r>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Limited Offline Presence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Product Portfolio</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Brand Perception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Market Dependence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 Post-Sales Service</a:t>
            </a:r>
            <a:endParaRPr sz="1200">
              <a:latin typeface="Times New Roman"/>
              <a:ea typeface="Times New Roman"/>
              <a:cs typeface="Times New Roman"/>
              <a:sym typeface="Times New Roman"/>
            </a:endParaRPr>
          </a:p>
        </p:txBody>
      </p:sp>
      <p:sp>
        <p:nvSpPr>
          <p:cNvPr id="141" name="Google Shape;141;p18"/>
          <p:cNvSpPr txBox="1"/>
          <p:nvPr/>
        </p:nvSpPr>
        <p:spPr>
          <a:xfrm>
            <a:off x="6421200" y="3345650"/>
            <a:ext cx="25905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u="sng"/>
              <a:t>OPPORTUNITIES</a:t>
            </a:r>
            <a:endParaRPr b="1" u="sng"/>
          </a:p>
          <a:p>
            <a:pPr indent="0" lvl="0" marL="0" rtl="0" algn="l">
              <a:spcBef>
                <a:spcPts val="0"/>
              </a:spcBef>
              <a:spcAft>
                <a:spcPts val="0"/>
              </a:spcAft>
              <a:buNone/>
            </a:pPr>
            <a:r>
              <a:t/>
            </a:r>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Expand Offline Presence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Diversify Product Portfolio</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Extend Services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Market Expansion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Partnerships and Collaborations</a:t>
            </a:r>
            <a:endParaRPr sz="1200">
              <a:latin typeface="Times New Roman"/>
              <a:ea typeface="Times New Roman"/>
              <a:cs typeface="Times New Roman"/>
              <a:sym typeface="Times New Roman"/>
            </a:endParaRPr>
          </a:p>
        </p:txBody>
      </p:sp>
      <p:sp>
        <p:nvSpPr>
          <p:cNvPr id="142" name="Google Shape;142;p18"/>
          <p:cNvSpPr txBox="1"/>
          <p:nvPr/>
        </p:nvSpPr>
        <p:spPr>
          <a:xfrm>
            <a:off x="104875" y="3253400"/>
            <a:ext cx="2394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u="sng"/>
              <a:t>THREAT</a:t>
            </a:r>
            <a:endParaRPr b="1" u="sng"/>
          </a:p>
          <a:p>
            <a:pPr indent="0" lvl="0" marL="0" rtl="0" algn="l">
              <a:spcBef>
                <a:spcPts val="0"/>
              </a:spcBef>
              <a:spcAft>
                <a:spcPts val="0"/>
              </a:spcAft>
              <a:buNone/>
            </a:pPr>
            <a:r>
              <a:t/>
            </a:r>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Intense Competition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Dependence on Android</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Rising Production Costs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Global Economic and Political Factors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zh-CN" sz="1200">
                <a:latin typeface="Times New Roman"/>
                <a:ea typeface="Times New Roman"/>
                <a:cs typeface="Times New Roman"/>
                <a:sym typeface="Times New Roman"/>
              </a:rPr>
              <a:t>Brand Perception</a:t>
            </a: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5758050" y="905950"/>
            <a:ext cx="3346649" cy="2569000"/>
          </a:xfrm>
          <a:prstGeom prst="rect">
            <a:avLst/>
          </a:prstGeom>
          <a:noFill/>
          <a:ln>
            <a:noFill/>
          </a:ln>
        </p:spPr>
      </p:pic>
      <p:sp>
        <p:nvSpPr>
          <p:cNvPr id="148" name="Google Shape;148;p19"/>
          <p:cNvSpPr txBox="1"/>
          <p:nvPr>
            <p:ph idx="1" type="body"/>
          </p:nvPr>
        </p:nvSpPr>
        <p:spPr>
          <a:xfrm>
            <a:off x="1306650" y="1060975"/>
            <a:ext cx="5592600" cy="2929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p:txBody>
      </p:sp>
      <p:sp>
        <p:nvSpPr>
          <p:cNvPr id="149" name="Google Shape;149;p19"/>
          <p:cNvSpPr txBox="1"/>
          <p:nvPr>
            <p:ph type="title"/>
          </p:nvPr>
        </p:nvSpPr>
        <p:spPr>
          <a:xfrm>
            <a:off x="87550" y="5257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Strategy in context of Flywheel Framework </a:t>
            </a:r>
            <a:endParaRPr/>
          </a:p>
          <a:p>
            <a:pPr indent="0" lvl="0" marL="0" rtl="0" algn="l">
              <a:lnSpc>
                <a:spcPct val="115000"/>
              </a:lnSpc>
              <a:spcBef>
                <a:spcPts val="0"/>
              </a:spcBef>
              <a:spcAft>
                <a:spcPts val="0"/>
              </a:spcAft>
              <a:buNone/>
            </a:pPr>
            <a:r>
              <a:t/>
            </a:r>
            <a:endParaRPr/>
          </a:p>
        </p:txBody>
      </p:sp>
      <p:graphicFrame>
        <p:nvGraphicFramePr>
          <p:cNvPr id="150" name="Google Shape;150;p19"/>
          <p:cNvGraphicFramePr/>
          <p:nvPr/>
        </p:nvGraphicFramePr>
        <p:xfrm>
          <a:off x="356200" y="1472950"/>
          <a:ext cx="3000000" cy="3000000"/>
        </p:xfrm>
        <a:graphic>
          <a:graphicData uri="http://schemas.openxmlformats.org/drawingml/2006/table">
            <a:tbl>
              <a:tblPr>
                <a:noFill/>
                <a:tableStyleId>{3FDA1C4A-51A2-4A1C-8167-D5A3F06794FD}</a:tableStyleId>
              </a:tblPr>
              <a:tblGrid>
                <a:gridCol w="2798075"/>
                <a:gridCol w="2364425"/>
              </a:tblGrid>
              <a:tr h="797975">
                <a:tc>
                  <a:txBody>
                    <a:bodyPr/>
                    <a:lstStyle/>
                    <a:p>
                      <a:pPr indent="0" lvl="0" marL="0" rtl="0" algn="l">
                        <a:lnSpc>
                          <a:spcPct val="115000"/>
                        </a:lnSpc>
                        <a:spcBef>
                          <a:spcPts val="0"/>
                        </a:spcBef>
                        <a:spcAft>
                          <a:spcPts val="0"/>
                        </a:spcAft>
                        <a:buNone/>
                      </a:pPr>
                      <a:r>
                        <a:rPr lang="zh-CN" sz="1100"/>
                        <a:t> </a:t>
                      </a:r>
                      <a:r>
                        <a:rPr b="1" lang="zh-CN" sz="1100"/>
                        <a:t>Customer Experience:</a:t>
                      </a:r>
                      <a:endParaRPr b="1" sz="1100"/>
                    </a:p>
                    <a:p>
                      <a:pPr indent="-298450" lvl="0" marL="457200" rtl="0" algn="l">
                        <a:lnSpc>
                          <a:spcPct val="115000"/>
                        </a:lnSpc>
                        <a:spcBef>
                          <a:spcPts val="0"/>
                        </a:spcBef>
                        <a:spcAft>
                          <a:spcPts val="0"/>
                        </a:spcAft>
                        <a:buSzPts val="1100"/>
                        <a:buAutoNum type="alphaLcPeriod"/>
                      </a:pPr>
                      <a:r>
                        <a:rPr lang="zh-CN" sz="1100"/>
                        <a:t>VIP Customer Program</a:t>
                      </a:r>
                      <a:endParaRPr sz="1100"/>
                    </a:p>
                    <a:p>
                      <a:pPr indent="-298450" lvl="0" marL="457200" rtl="0" algn="l">
                        <a:lnSpc>
                          <a:spcPct val="115000"/>
                        </a:lnSpc>
                        <a:spcBef>
                          <a:spcPts val="0"/>
                        </a:spcBef>
                        <a:spcAft>
                          <a:spcPts val="0"/>
                        </a:spcAft>
                        <a:buSzPts val="1100"/>
                        <a:buAutoNum type="alphaLcPeriod"/>
                      </a:pPr>
                      <a:r>
                        <a:rPr lang="zh-CN" sz="1100"/>
                        <a:t>User-Centric Design</a:t>
                      </a:r>
                      <a:endParaRPr/>
                    </a:p>
                  </a:txBody>
                  <a:tcPr marT="91425" marB="91425" marR="91425" marL="91425"/>
                </a:tc>
                <a:tc>
                  <a:txBody>
                    <a:bodyPr/>
                    <a:lstStyle/>
                    <a:p>
                      <a:pPr indent="0" lvl="0" marL="0" rtl="0" algn="l">
                        <a:lnSpc>
                          <a:spcPct val="115000"/>
                        </a:lnSpc>
                        <a:spcBef>
                          <a:spcPts val="0"/>
                        </a:spcBef>
                        <a:spcAft>
                          <a:spcPts val="0"/>
                        </a:spcAft>
                        <a:buNone/>
                      </a:pPr>
                      <a:r>
                        <a:rPr b="1" lang="zh-CN" sz="1100"/>
                        <a:t>Traffic:</a:t>
                      </a:r>
                      <a:endParaRPr b="1" sz="1100"/>
                    </a:p>
                    <a:p>
                      <a:pPr indent="-298450" lvl="0" marL="457200" rtl="0" algn="l">
                        <a:lnSpc>
                          <a:spcPct val="115000"/>
                        </a:lnSpc>
                        <a:spcBef>
                          <a:spcPts val="0"/>
                        </a:spcBef>
                        <a:spcAft>
                          <a:spcPts val="0"/>
                        </a:spcAft>
                        <a:buSzPts val="1100"/>
                        <a:buAutoNum type="alphaLcPeriod"/>
                      </a:pPr>
                      <a:r>
                        <a:rPr lang="zh-CN" sz="1100"/>
                        <a:t>Referral Programs</a:t>
                      </a:r>
                      <a:endParaRPr sz="1100"/>
                    </a:p>
                    <a:p>
                      <a:pPr indent="-298450" lvl="0" marL="457200" rtl="0" algn="l">
                        <a:lnSpc>
                          <a:spcPct val="115000"/>
                        </a:lnSpc>
                        <a:spcBef>
                          <a:spcPts val="0"/>
                        </a:spcBef>
                        <a:spcAft>
                          <a:spcPts val="0"/>
                        </a:spcAft>
                        <a:buSzPts val="1100"/>
                        <a:buAutoNum type="alphaLcPeriod"/>
                      </a:pPr>
                      <a:r>
                        <a:rPr lang="zh-CN" sz="1100"/>
                        <a:t>Influencer Partnerships</a:t>
                      </a:r>
                      <a:endParaRPr/>
                    </a:p>
                  </a:txBody>
                  <a:tcPr marT="91425" marB="91425" marR="91425" marL="91425"/>
                </a:tc>
              </a:tr>
              <a:tr h="633200">
                <a:tc>
                  <a:txBody>
                    <a:bodyPr/>
                    <a:lstStyle/>
                    <a:p>
                      <a:pPr indent="0" lvl="0" marL="0" rtl="0" algn="l">
                        <a:lnSpc>
                          <a:spcPct val="115000"/>
                        </a:lnSpc>
                        <a:spcBef>
                          <a:spcPts val="0"/>
                        </a:spcBef>
                        <a:spcAft>
                          <a:spcPts val="0"/>
                        </a:spcAft>
                        <a:buNone/>
                      </a:pPr>
                      <a:r>
                        <a:rPr b="1" lang="zh-CN" sz="1100"/>
                        <a:t>Sellers</a:t>
                      </a:r>
                      <a:r>
                        <a:rPr lang="zh-CN" sz="1100"/>
                        <a:t>:</a:t>
                      </a:r>
                      <a:endParaRPr sz="1100"/>
                    </a:p>
                    <a:p>
                      <a:pPr indent="-298450" lvl="0" marL="457200" rtl="0" algn="l">
                        <a:lnSpc>
                          <a:spcPct val="115000"/>
                        </a:lnSpc>
                        <a:spcBef>
                          <a:spcPts val="0"/>
                        </a:spcBef>
                        <a:spcAft>
                          <a:spcPts val="0"/>
                        </a:spcAft>
                        <a:buSzPts val="1100"/>
                        <a:buAutoNum type="alphaLcPeriod"/>
                      </a:pPr>
                      <a:r>
                        <a:rPr lang="zh-CN" sz="1100"/>
                        <a:t>Partnerships with Carriers and Retailers</a:t>
                      </a:r>
                      <a:endParaRPr sz="1100"/>
                    </a:p>
                    <a:p>
                      <a:pPr indent="-298450" lvl="0" marL="457200" rtl="0" algn="l">
                        <a:lnSpc>
                          <a:spcPct val="115000"/>
                        </a:lnSpc>
                        <a:spcBef>
                          <a:spcPts val="0"/>
                        </a:spcBef>
                        <a:spcAft>
                          <a:spcPts val="0"/>
                        </a:spcAft>
                        <a:buSzPts val="1100"/>
                        <a:buAutoNum type="alphaLcPeriod"/>
                      </a:pPr>
                      <a:r>
                        <a:rPr lang="zh-CN" sz="1100"/>
                        <a:t>Co-branding Opportunities</a:t>
                      </a:r>
                      <a:endParaRPr/>
                    </a:p>
                  </a:txBody>
                  <a:tcPr marT="91425" marB="91425" marR="91425" marL="91425"/>
                </a:tc>
                <a:tc>
                  <a:txBody>
                    <a:bodyPr/>
                    <a:lstStyle/>
                    <a:p>
                      <a:pPr indent="0" lvl="0" marL="0" rtl="0" algn="l">
                        <a:lnSpc>
                          <a:spcPct val="115000"/>
                        </a:lnSpc>
                        <a:spcBef>
                          <a:spcPts val="0"/>
                        </a:spcBef>
                        <a:spcAft>
                          <a:spcPts val="0"/>
                        </a:spcAft>
                        <a:buNone/>
                      </a:pPr>
                      <a:r>
                        <a:rPr b="1" lang="zh-CN" sz="1100"/>
                        <a:t>Selection</a:t>
                      </a:r>
                      <a:r>
                        <a:rPr lang="zh-CN" sz="1100"/>
                        <a:t>:</a:t>
                      </a:r>
                      <a:endParaRPr sz="1100"/>
                    </a:p>
                    <a:p>
                      <a:pPr indent="-298450" lvl="0" marL="457200" rtl="0" algn="l">
                        <a:lnSpc>
                          <a:spcPct val="115000"/>
                        </a:lnSpc>
                        <a:spcBef>
                          <a:spcPts val="0"/>
                        </a:spcBef>
                        <a:spcAft>
                          <a:spcPts val="0"/>
                        </a:spcAft>
                        <a:buSzPts val="1100"/>
                        <a:buAutoNum type="alphaLcPeriod"/>
                      </a:pPr>
                      <a:r>
                        <a:rPr lang="zh-CN" sz="1100"/>
                        <a:t>Diversify Product Line</a:t>
                      </a:r>
                      <a:endParaRPr sz="1100"/>
                    </a:p>
                    <a:p>
                      <a:pPr indent="-298450" lvl="0" marL="457200" rtl="0" algn="l">
                        <a:lnSpc>
                          <a:spcPct val="115000"/>
                        </a:lnSpc>
                        <a:spcBef>
                          <a:spcPts val="0"/>
                        </a:spcBef>
                        <a:spcAft>
                          <a:spcPts val="0"/>
                        </a:spcAft>
                        <a:buSzPts val="1100"/>
                        <a:buAutoNum type="alphaLcPeriod"/>
                      </a:pPr>
                      <a:r>
                        <a:rPr lang="zh-CN" sz="1100"/>
                        <a:t>Limited Edition Releases</a:t>
                      </a:r>
                      <a:endParaRPr/>
                    </a:p>
                  </a:txBody>
                  <a:tcPr marT="91425" marB="91425" marR="91425" marL="91425"/>
                </a:tc>
              </a:tr>
              <a:tr h="633200">
                <a:tc>
                  <a:txBody>
                    <a:bodyPr/>
                    <a:lstStyle/>
                    <a:p>
                      <a:pPr indent="0" lvl="0" marL="0" rtl="0" algn="l">
                        <a:lnSpc>
                          <a:spcPct val="115000"/>
                        </a:lnSpc>
                        <a:spcBef>
                          <a:spcPts val="0"/>
                        </a:spcBef>
                        <a:spcAft>
                          <a:spcPts val="0"/>
                        </a:spcAft>
                        <a:buNone/>
                      </a:pPr>
                      <a:r>
                        <a:rPr b="1" lang="zh-CN" sz="1100"/>
                        <a:t>Lower Prices:</a:t>
                      </a:r>
                      <a:endParaRPr b="1" sz="1100"/>
                    </a:p>
                    <a:p>
                      <a:pPr indent="-298450" lvl="0" marL="457200" rtl="0" algn="l">
                        <a:lnSpc>
                          <a:spcPct val="115000"/>
                        </a:lnSpc>
                        <a:spcBef>
                          <a:spcPts val="0"/>
                        </a:spcBef>
                        <a:spcAft>
                          <a:spcPts val="0"/>
                        </a:spcAft>
                        <a:buSzPts val="1100"/>
                        <a:buAutoNum type="alphaLcPeriod"/>
                      </a:pPr>
                      <a:r>
                        <a:rPr lang="zh-CN" sz="1100"/>
                        <a:t>Economies of Scale</a:t>
                      </a:r>
                      <a:endParaRPr sz="1100"/>
                    </a:p>
                    <a:p>
                      <a:pPr indent="-298450" lvl="0" marL="457200" rtl="0" algn="l">
                        <a:lnSpc>
                          <a:spcPct val="115000"/>
                        </a:lnSpc>
                        <a:spcBef>
                          <a:spcPts val="0"/>
                        </a:spcBef>
                        <a:spcAft>
                          <a:spcPts val="0"/>
                        </a:spcAft>
                        <a:buSzPts val="1100"/>
                        <a:buAutoNum type="alphaLcPeriod"/>
                      </a:pPr>
                      <a:r>
                        <a:rPr lang="zh-CN" sz="1100"/>
                        <a:t>Dynamic Pricing Models</a:t>
                      </a:r>
                      <a:endParaRPr/>
                    </a:p>
                  </a:txBody>
                  <a:tcPr marT="91425" marB="91425" marR="91425" marL="91425"/>
                </a:tc>
                <a:tc>
                  <a:txBody>
                    <a:bodyPr/>
                    <a:lstStyle/>
                    <a:p>
                      <a:pPr indent="0" lvl="0" marL="0" rtl="0" algn="l">
                        <a:lnSpc>
                          <a:spcPct val="115000"/>
                        </a:lnSpc>
                        <a:spcBef>
                          <a:spcPts val="0"/>
                        </a:spcBef>
                        <a:spcAft>
                          <a:spcPts val="0"/>
                        </a:spcAft>
                        <a:buNone/>
                      </a:pPr>
                      <a:r>
                        <a:rPr lang="zh-CN" sz="1100"/>
                        <a:t> </a:t>
                      </a:r>
                      <a:r>
                        <a:rPr b="1" lang="zh-CN" sz="1100"/>
                        <a:t>Improved Efficiency:</a:t>
                      </a:r>
                      <a:endParaRPr b="1" sz="1100"/>
                    </a:p>
                    <a:p>
                      <a:pPr indent="-298450" lvl="0" marL="457200" rtl="0" algn="l">
                        <a:lnSpc>
                          <a:spcPct val="115000"/>
                        </a:lnSpc>
                        <a:spcBef>
                          <a:spcPts val="0"/>
                        </a:spcBef>
                        <a:spcAft>
                          <a:spcPts val="0"/>
                        </a:spcAft>
                        <a:buSzPts val="1100"/>
                        <a:buAutoNum type="alphaLcPeriod"/>
                      </a:pPr>
                      <a:r>
                        <a:rPr lang="zh-CN" sz="1100"/>
                        <a:t>Invest in Logistics</a:t>
                      </a:r>
                      <a:endParaRPr sz="1100"/>
                    </a:p>
                    <a:p>
                      <a:pPr indent="-298450" lvl="0" marL="457200" rtl="0" algn="l">
                        <a:lnSpc>
                          <a:spcPct val="115000"/>
                        </a:lnSpc>
                        <a:spcBef>
                          <a:spcPts val="0"/>
                        </a:spcBef>
                        <a:spcAft>
                          <a:spcPts val="0"/>
                        </a:spcAft>
                        <a:buSzPts val="1100"/>
                        <a:buAutoNum type="alphaLcPeriod"/>
                      </a:pPr>
                      <a:r>
                        <a:rPr lang="zh-CN" sz="1100"/>
                        <a:t>Streamline Operations</a:t>
                      </a:r>
                      <a:endParaRPr sz="1100"/>
                    </a:p>
                    <a:p>
                      <a:pPr indent="0" lvl="0" marL="0" rtl="0" algn="l">
                        <a:spcBef>
                          <a:spcPts val="0"/>
                        </a:spcBef>
                        <a:spcAft>
                          <a:spcPts val="0"/>
                        </a:spcAft>
                        <a:buNone/>
                      </a:pPr>
                      <a:r>
                        <a:t/>
                      </a:r>
                      <a:endParaRPr/>
                    </a:p>
                  </a:txBody>
                  <a:tcPr marT="91425" marB="91425" marR="91425" marL="91425"/>
                </a:tc>
              </a:tr>
              <a:tr h="633200">
                <a:tc>
                  <a:txBody>
                    <a:bodyPr/>
                    <a:lstStyle/>
                    <a:p>
                      <a:pPr indent="0" lvl="0" marL="0" rtl="0" algn="l">
                        <a:lnSpc>
                          <a:spcPct val="115000"/>
                        </a:lnSpc>
                        <a:spcBef>
                          <a:spcPts val="0"/>
                        </a:spcBef>
                        <a:spcAft>
                          <a:spcPts val="0"/>
                        </a:spcAft>
                        <a:buNone/>
                      </a:pPr>
                      <a:r>
                        <a:rPr b="1" lang="zh-CN" sz="1100"/>
                        <a:t>Infrastructure Investment:</a:t>
                      </a:r>
                      <a:endParaRPr b="1" sz="1100"/>
                    </a:p>
                    <a:p>
                      <a:pPr indent="-298450" lvl="0" marL="457200" rtl="0" algn="l">
                        <a:lnSpc>
                          <a:spcPct val="115000"/>
                        </a:lnSpc>
                        <a:spcBef>
                          <a:spcPts val="0"/>
                        </a:spcBef>
                        <a:spcAft>
                          <a:spcPts val="0"/>
                        </a:spcAft>
                        <a:buSzPts val="1100"/>
                        <a:buAutoNum type="alphaLcPeriod"/>
                      </a:pPr>
                      <a:r>
                        <a:rPr lang="zh-CN" sz="1100"/>
                        <a:t>R&amp;D Investment</a:t>
                      </a:r>
                      <a:endParaRPr sz="1100"/>
                    </a:p>
                    <a:p>
                      <a:pPr indent="-298450" lvl="0" marL="457200" rtl="0" algn="l">
                        <a:lnSpc>
                          <a:spcPct val="115000"/>
                        </a:lnSpc>
                        <a:spcBef>
                          <a:spcPts val="0"/>
                        </a:spcBef>
                        <a:spcAft>
                          <a:spcPts val="0"/>
                        </a:spcAft>
                        <a:buSzPts val="1100"/>
                        <a:buAutoNum type="alphaLcPeriod"/>
                      </a:pPr>
                      <a:r>
                        <a:rPr lang="zh-CN" sz="1100"/>
                        <a:t>Customer Service Expansion</a:t>
                      </a:r>
                      <a:endParaRPr/>
                    </a:p>
                  </a:txBody>
                  <a:tcPr marT="91425" marB="91425" marR="91425" marL="91425"/>
                </a:tc>
                <a:tc>
                  <a:txBody>
                    <a:bodyPr/>
                    <a:lstStyle/>
                    <a:p>
                      <a:pPr indent="0" lvl="0" marL="0" rtl="0" algn="l">
                        <a:lnSpc>
                          <a:spcPct val="115000"/>
                        </a:lnSpc>
                        <a:spcBef>
                          <a:spcPts val="0"/>
                        </a:spcBef>
                        <a:spcAft>
                          <a:spcPts val="0"/>
                        </a:spcAft>
                        <a:buNone/>
                      </a:pPr>
                      <a:r>
                        <a:rPr b="1" lang="zh-CN" sz="1100"/>
                        <a:t>Growth:</a:t>
                      </a:r>
                      <a:endParaRPr b="1" sz="1100"/>
                    </a:p>
                    <a:p>
                      <a:pPr indent="-298450" lvl="0" marL="457200" rtl="0" algn="l">
                        <a:lnSpc>
                          <a:spcPct val="115000"/>
                        </a:lnSpc>
                        <a:spcBef>
                          <a:spcPts val="0"/>
                        </a:spcBef>
                        <a:spcAft>
                          <a:spcPts val="0"/>
                        </a:spcAft>
                        <a:buSzPts val="1100"/>
                        <a:buAutoNum type="alphaLcPeriod"/>
                      </a:pPr>
                      <a:r>
                        <a:rPr lang="zh-CN" sz="1100"/>
                        <a:t>Market Expansion</a:t>
                      </a:r>
                      <a:endParaRPr sz="1100"/>
                    </a:p>
                    <a:p>
                      <a:pPr indent="-298450" lvl="0" marL="457200" rtl="0" algn="l">
                        <a:lnSpc>
                          <a:spcPct val="115000"/>
                        </a:lnSpc>
                        <a:spcBef>
                          <a:spcPts val="0"/>
                        </a:spcBef>
                        <a:spcAft>
                          <a:spcPts val="0"/>
                        </a:spcAft>
                        <a:buSzPts val="1100"/>
                        <a:buAutoNum type="alphaLcPeriod"/>
                      </a:pPr>
                      <a:r>
                        <a:rPr lang="zh-CN" sz="1100"/>
                        <a:t>Brand Advocacy</a:t>
                      </a:r>
                      <a:endParaRPr/>
                    </a:p>
                  </a:txBody>
                  <a:tcPr marT="91425" marB="91425" marR="91425" marL="91425"/>
                </a:tc>
              </a:tr>
            </a:tbl>
          </a:graphicData>
        </a:graphic>
      </p:graphicFrame>
      <p:pic>
        <p:nvPicPr>
          <p:cNvPr id="151" name="Google Shape;151;p19"/>
          <p:cNvPicPr preferRelativeResize="0"/>
          <p:nvPr/>
        </p:nvPicPr>
        <p:blipFill>
          <a:blip r:embed="rId4">
            <a:alphaModFix/>
          </a:blip>
          <a:stretch>
            <a:fillRect/>
          </a:stretch>
        </p:blipFill>
        <p:spPr>
          <a:xfrm>
            <a:off x="7509700" y="4703025"/>
            <a:ext cx="1595000" cy="39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Our </a:t>
            </a:r>
            <a:r>
              <a:rPr lang="zh-CN"/>
              <a:t>Pivotal</a:t>
            </a:r>
            <a:r>
              <a:rPr lang="zh-CN"/>
              <a:t> Strategy</a:t>
            </a:r>
            <a:endParaRPr/>
          </a:p>
        </p:txBody>
      </p:sp>
      <p:sp>
        <p:nvSpPr>
          <p:cNvPr id="157" name="Google Shape;157;p20"/>
          <p:cNvSpPr txBox="1"/>
          <p:nvPr>
            <p:ph idx="2" type="body"/>
          </p:nvPr>
        </p:nvSpPr>
        <p:spPr>
          <a:xfrm>
            <a:off x="4610525" y="98900"/>
            <a:ext cx="4359600" cy="45690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zh-CN"/>
              <a:t>WHY?</a:t>
            </a:r>
            <a:endParaRPr b="1"/>
          </a:p>
          <a:p>
            <a:pPr indent="-311150" lvl="0" marL="457200" rtl="0" algn="l">
              <a:spcBef>
                <a:spcPts val="1200"/>
              </a:spcBef>
              <a:spcAft>
                <a:spcPts val="0"/>
              </a:spcAft>
              <a:buSzPts val="1300"/>
              <a:buChar char="●"/>
            </a:pPr>
            <a:r>
              <a:rPr b="1" lang="zh-CN" u="sng"/>
              <a:t>Emerging Markets with Growth Pot</a:t>
            </a:r>
            <a:r>
              <a:rPr b="1" lang="zh-CN" u="sng"/>
              <a:t>ential:</a:t>
            </a:r>
            <a:r>
              <a:rPr b="1" lang="zh-CN"/>
              <a:t> </a:t>
            </a:r>
            <a:r>
              <a:rPr lang="zh-CN" sz="1100"/>
              <a:t>growing middle classes, and a demand for quality goods and services.</a:t>
            </a:r>
            <a:endParaRPr sz="1100"/>
          </a:p>
          <a:p>
            <a:pPr indent="-311150" lvl="0" marL="457200" rtl="0" algn="l">
              <a:spcBef>
                <a:spcPts val="0"/>
              </a:spcBef>
              <a:spcAft>
                <a:spcPts val="0"/>
              </a:spcAft>
              <a:buSzPts val="1300"/>
              <a:buChar char="●"/>
            </a:pPr>
            <a:r>
              <a:rPr b="1" lang="zh-CN" u="sng"/>
              <a:t>Mercosur Countries</a:t>
            </a:r>
            <a:r>
              <a:rPr lang="zh-CN"/>
              <a:t>: </a:t>
            </a:r>
            <a:r>
              <a:rPr lang="zh-CN" sz="1200"/>
              <a:t>B</a:t>
            </a:r>
            <a:r>
              <a:rPr lang="zh-CN" sz="1100"/>
              <a:t>razil, Argentina, Uruguay, and Paraguay -</a:t>
            </a:r>
            <a:r>
              <a:rPr lang="zh-CN" sz="1100"/>
              <a:t> Combined population of 260 million and a GDP exceeding $3 trillion</a:t>
            </a:r>
            <a:endParaRPr sz="1100"/>
          </a:p>
          <a:p>
            <a:pPr indent="-311150" lvl="0" marL="457200" rtl="0" algn="l">
              <a:spcBef>
                <a:spcPts val="0"/>
              </a:spcBef>
              <a:spcAft>
                <a:spcPts val="0"/>
              </a:spcAft>
              <a:buSzPts val="1300"/>
              <a:buChar char="●"/>
            </a:pPr>
            <a:r>
              <a:rPr b="1" lang="zh-CN" u="sng"/>
              <a:t>CPTPP</a:t>
            </a:r>
            <a:r>
              <a:rPr b="1" lang="zh-CN" u="sng"/>
              <a:t> (Comprehensive and Progressive Trans-Pacific Partnership)</a:t>
            </a:r>
            <a:r>
              <a:rPr b="1" lang="zh-CN" u="sng"/>
              <a:t>Member Countries</a:t>
            </a:r>
            <a:r>
              <a:rPr lang="zh-CN"/>
              <a:t>: </a:t>
            </a:r>
            <a:r>
              <a:rPr lang="zh-CN" sz="1200"/>
              <a:t>Mexico, Chile, and Peru. </a:t>
            </a:r>
            <a:endParaRPr/>
          </a:p>
          <a:p>
            <a:pPr indent="-311150" lvl="0" marL="457200" rtl="0" algn="l">
              <a:spcBef>
                <a:spcPts val="0"/>
              </a:spcBef>
              <a:spcAft>
                <a:spcPts val="0"/>
              </a:spcAft>
              <a:buSzPts val="1300"/>
              <a:buChar char="●"/>
            </a:pPr>
            <a:r>
              <a:rPr b="1" lang="zh-CN" u="sng"/>
              <a:t>Regional Economic Growth</a:t>
            </a:r>
            <a:r>
              <a:rPr lang="zh-CN"/>
              <a:t>:</a:t>
            </a:r>
            <a:r>
              <a:rPr lang="zh-CN" sz="1200"/>
              <a:t> Latin America's GDP growth, expected to grow by 2.6 percent, particularly in Mexico, Brazil, Colombia, and Argentina, </a:t>
            </a:r>
            <a:endParaRPr sz="1200"/>
          </a:p>
          <a:p>
            <a:pPr indent="-311150" lvl="0" marL="457200" rtl="0" algn="l">
              <a:spcBef>
                <a:spcPts val="0"/>
              </a:spcBef>
              <a:spcAft>
                <a:spcPts val="0"/>
              </a:spcAft>
              <a:buSzPts val="1300"/>
              <a:buChar char="●"/>
            </a:pPr>
            <a:r>
              <a:rPr b="1" lang="zh-CN" u="sng"/>
              <a:t>Business-Friendly Environment:</a:t>
            </a:r>
            <a:r>
              <a:rPr b="1" lang="zh-CN"/>
              <a:t> </a:t>
            </a:r>
            <a:r>
              <a:rPr lang="zh-CN" sz="1200"/>
              <a:t>offer incentives to foreign businesses, such as lower taxes and investment incentives</a:t>
            </a:r>
            <a:endParaRPr b="1"/>
          </a:p>
          <a:p>
            <a:pPr indent="-311150" lvl="0" marL="457200" rtl="0" algn="l">
              <a:spcBef>
                <a:spcPts val="0"/>
              </a:spcBef>
              <a:spcAft>
                <a:spcPts val="0"/>
              </a:spcAft>
              <a:buSzPts val="1300"/>
              <a:buChar char="●"/>
            </a:pPr>
            <a:r>
              <a:rPr b="1" lang="zh-CN" u="sng"/>
              <a:t>Improved Infrastructure</a:t>
            </a:r>
            <a:endParaRPr b="1" u="sng"/>
          </a:p>
          <a:p>
            <a:pPr indent="-311150" lvl="0" marL="457200" rtl="0" algn="l">
              <a:spcBef>
                <a:spcPts val="0"/>
              </a:spcBef>
              <a:spcAft>
                <a:spcPts val="0"/>
              </a:spcAft>
              <a:buSzPts val="1300"/>
              <a:buChar char="●"/>
            </a:pPr>
            <a:r>
              <a:rPr b="1" lang="zh-CN" u="sng"/>
              <a:t>Local Talent Pool </a:t>
            </a:r>
            <a:endParaRPr b="1" u="sng"/>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p:txBody>
      </p:sp>
      <p:sp>
        <p:nvSpPr>
          <p:cNvPr id="158" name="Google Shape;158;p20"/>
          <p:cNvSpPr txBox="1"/>
          <p:nvPr/>
        </p:nvSpPr>
        <p:spPr>
          <a:xfrm>
            <a:off x="428825" y="2507250"/>
            <a:ext cx="37248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700">
                <a:solidFill>
                  <a:schemeClr val="accent1"/>
                </a:solidFill>
                <a:latin typeface="Lato"/>
                <a:ea typeface="Lato"/>
                <a:cs typeface="Lato"/>
                <a:sym typeface="Lato"/>
              </a:rPr>
              <a:t>Expansion to South America</a:t>
            </a:r>
            <a:r>
              <a:rPr lang="zh-C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pic>
        <p:nvPicPr>
          <p:cNvPr id="159" name="Google Shape;159;p20"/>
          <p:cNvPicPr preferRelativeResize="0"/>
          <p:nvPr/>
        </p:nvPicPr>
        <p:blipFill>
          <a:blip r:embed="rId3">
            <a:alphaModFix/>
          </a:blip>
          <a:stretch>
            <a:fillRect/>
          </a:stretch>
        </p:blipFill>
        <p:spPr>
          <a:xfrm>
            <a:off x="1480950" y="3908150"/>
            <a:ext cx="876300" cy="876300"/>
          </a:xfrm>
          <a:prstGeom prst="rect">
            <a:avLst/>
          </a:prstGeom>
          <a:noFill/>
          <a:ln>
            <a:noFill/>
          </a:ln>
        </p:spPr>
      </p:pic>
      <p:pic>
        <p:nvPicPr>
          <p:cNvPr id="160" name="Google Shape;160;p20"/>
          <p:cNvPicPr preferRelativeResize="0"/>
          <p:nvPr/>
        </p:nvPicPr>
        <p:blipFill>
          <a:blip r:embed="rId4">
            <a:alphaModFix/>
          </a:blip>
          <a:stretch>
            <a:fillRect/>
          </a:stretch>
        </p:blipFill>
        <p:spPr>
          <a:xfrm>
            <a:off x="7509700" y="4703025"/>
            <a:ext cx="1595000" cy="39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319025" y="206075"/>
            <a:ext cx="7021200" cy="63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sz="1900">
                <a:solidFill>
                  <a:schemeClr val="accent1"/>
                </a:solidFill>
                <a:latin typeface="Lato"/>
                <a:ea typeface="Lato"/>
                <a:cs typeface="Lato"/>
                <a:sym typeface="Lato"/>
              </a:rPr>
              <a:t>How?</a:t>
            </a:r>
            <a:endParaRPr sz="1900">
              <a:solidFill>
                <a:schemeClr val="accent1"/>
              </a:solidFill>
              <a:latin typeface="Lato"/>
              <a:ea typeface="Lato"/>
              <a:cs typeface="Lato"/>
              <a:sym typeface="Lato"/>
            </a:endParaRPr>
          </a:p>
        </p:txBody>
      </p:sp>
      <p:sp>
        <p:nvSpPr>
          <p:cNvPr id="166" name="Google Shape;166;p21"/>
          <p:cNvSpPr txBox="1"/>
          <p:nvPr/>
        </p:nvSpPr>
        <p:spPr>
          <a:xfrm>
            <a:off x="4985400" y="83400"/>
            <a:ext cx="4158600" cy="37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accent1"/>
                </a:solidFill>
                <a:latin typeface="Lato"/>
                <a:ea typeface="Lato"/>
                <a:cs typeface="Lato"/>
                <a:sym typeface="Lato"/>
              </a:rPr>
              <a:t>1. </a:t>
            </a:r>
            <a:r>
              <a:rPr b="1" lang="zh-CN" sz="900">
                <a:solidFill>
                  <a:schemeClr val="accent1"/>
                </a:solidFill>
                <a:latin typeface="Lato"/>
                <a:ea typeface="Lato"/>
                <a:cs typeface="Lato"/>
                <a:sym typeface="Lato"/>
              </a:rPr>
              <a:t>Market Analysis</a:t>
            </a:r>
            <a:r>
              <a:rPr lang="zh-CN" sz="900">
                <a:solidFill>
                  <a:schemeClr val="accent1"/>
                </a:solidFill>
                <a:latin typeface="Lato"/>
                <a:ea typeface="Lato"/>
                <a:cs typeface="Lato"/>
                <a:sym typeface="Lato"/>
              </a:rPr>
              <a:t>: Assessing consumer preferences, market trends, and competitors in South America.</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2. </a:t>
            </a:r>
            <a:r>
              <a:rPr b="1" lang="zh-CN" sz="900">
                <a:solidFill>
                  <a:schemeClr val="accent1"/>
                </a:solidFill>
                <a:latin typeface="Lato"/>
                <a:ea typeface="Lato"/>
                <a:cs typeface="Lato"/>
                <a:sym typeface="Lato"/>
              </a:rPr>
              <a:t>Product Localization</a:t>
            </a:r>
            <a:r>
              <a:rPr lang="zh-CN" sz="900">
                <a:solidFill>
                  <a:schemeClr val="accent1"/>
                </a:solidFill>
                <a:latin typeface="Lato"/>
                <a:ea typeface="Lato"/>
                <a:cs typeface="Lato"/>
                <a:sym typeface="Lato"/>
              </a:rPr>
              <a:t>: Adapting products to meet local consumer needs and preferences.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3. </a:t>
            </a:r>
            <a:r>
              <a:rPr b="1" lang="zh-CN" sz="900">
                <a:solidFill>
                  <a:schemeClr val="accent1"/>
                </a:solidFill>
                <a:latin typeface="Lato"/>
                <a:ea typeface="Lato"/>
                <a:cs typeface="Lato"/>
                <a:sym typeface="Lato"/>
              </a:rPr>
              <a:t>Legal Compliance</a:t>
            </a:r>
            <a:r>
              <a:rPr lang="zh-CN" sz="900">
                <a:solidFill>
                  <a:schemeClr val="accent1"/>
                </a:solidFill>
                <a:latin typeface="Lato"/>
                <a:ea typeface="Lato"/>
                <a:cs typeface="Lato"/>
                <a:sym typeface="Lato"/>
              </a:rPr>
              <a:t>: Ensuring adherence to South American legal and regulatory requirements.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4. </a:t>
            </a:r>
            <a:r>
              <a:rPr b="1" lang="zh-CN" sz="900">
                <a:solidFill>
                  <a:schemeClr val="accent1"/>
                </a:solidFill>
                <a:latin typeface="Lato"/>
                <a:ea typeface="Lato"/>
                <a:cs typeface="Lato"/>
                <a:sym typeface="Lato"/>
              </a:rPr>
              <a:t>Partnership Development:</a:t>
            </a:r>
            <a:r>
              <a:rPr lang="zh-CN" sz="900">
                <a:solidFill>
                  <a:schemeClr val="accent1"/>
                </a:solidFill>
                <a:latin typeface="Lato"/>
                <a:ea typeface="Lato"/>
                <a:cs typeface="Lato"/>
                <a:sym typeface="Lato"/>
              </a:rPr>
              <a:t> Forming strategic alliances with local distributors and retailers.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5. </a:t>
            </a:r>
            <a:r>
              <a:rPr b="1" lang="zh-CN" sz="900">
                <a:solidFill>
                  <a:schemeClr val="accent1"/>
                </a:solidFill>
                <a:latin typeface="Lato"/>
                <a:ea typeface="Lato"/>
                <a:cs typeface="Lato"/>
                <a:sym typeface="Lato"/>
              </a:rPr>
              <a:t>Pricing &amp; Financial Planning</a:t>
            </a:r>
            <a:r>
              <a:rPr lang="zh-CN" sz="900">
                <a:solidFill>
                  <a:schemeClr val="accent1"/>
                </a:solidFill>
                <a:latin typeface="Lato"/>
                <a:ea typeface="Lato"/>
                <a:cs typeface="Lato"/>
                <a:sym typeface="Lato"/>
              </a:rPr>
              <a:t>: Setting competitive prices and planning financial operations.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6. S</a:t>
            </a:r>
            <a:r>
              <a:rPr b="1" lang="zh-CN" sz="900">
                <a:solidFill>
                  <a:schemeClr val="accent1"/>
                </a:solidFill>
                <a:latin typeface="Lato"/>
                <a:ea typeface="Lato"/>
                <a:cs typeface="Lato"/>
                <a:sym typeface="Lato"/>
              </a:rPr>
              <a:t>upply Chain &amp; Logistics</a:t>
            </a:r>
            <a:r>
              <a:rPr lang="zh-CN" sz="900">
                <a:solidFill>
                  <a:schemeClr val="accent1"/>
                </a:solidFill>
                <a:latin typeface="Lato"/>
                <a:ea typeface="Lato"/>
                <a:cs typeface="Lato"/>
                <a:sym typeface="Lato"/>
              </a:rPr>
              <a:t>: Establishing a network for efficient product distribution and logistics.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7. </a:t>
            </a:r>
            <a:r>
              <a:rPr b="1" lang="zh-CN" sz="900">
                <a:solidFill>
                  <a:schemeClr val="accent1"/>
                </a:solidFill>
                <a:latin typeface="Lato"/>
                <a:ea typeface="Lato"/>
                <a:cs typeface="Lato"/>
                <a:sym typeface="Lato"/>
              </a:rPr>
              <a:t>Marketing &amp; Brand Building</a:t>
            </a:r>
            <a:r>
              <a:rPr lang="zh-CN" sz="900">
                <a:solidFill>
                  <a:schemeClr val="accent1"/>
                </a:solidFill>
                <a:latin typeface="Lato"/>
                <a:ea typeface="Lato"/>
                <a:cs typeface="Lato"/>
                <a:sym typeface="Lato"/>
              </a:rPr>
              <a:t>: Implementing campaigns to build brand awareness and market presence.</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8. </a:t>
            </a:r>
            <a:r>
              <a:rPr b="1" lang="zh-CN" sz="900">
                <a:solidFill>
                  <a:schemeClr val="accent1"/>
                </a:solidFill>
                <a:latin typeface="Lato"/>
                <a:ea typeface="Lato"/>
                <a:cs typeface="Lato"/>
                <a:sym typeface="Lato"/>
              </a:rPr>
              <a:t>Sales Strategy</a:t>
            </a:r>
            <a:r>
              <a:rPr lang="zh-CN" sz="900">
                <a:solidFill>
                  <a:schemeClr val="accent1"/>
                </a:solidFill>
                <a:latin typeface="Lato"/>
                <a:ea typeface="Lato"/>
                <a:cs typeface="Lato"/>
                <a:sym typeface="Lato"/>
              </a:rPr>
              <a:t>: Developing and executing strategies to drive product sales.</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9. </a:t>
            </a:r>
            <a:r>
              <a:rPr b="1" lang="zh-CN" sz="900">
                <a:solidFill>
                  <a:schemeClr val="accent1"/>
                </a:solidFill>
                <a:latin typeface="Lato"/>
                <a:ea typeface="Lato"/>
                <a:cs typeface="Lato"/>
                <a:sym typeface="Lato"/>
              </a:rPr>
              <a:t>Customer Support</a:t>
            </a:r>
            <a:r>
              <a:rPr lang="zh-CN" sz="900">
                <a:solidFill>
                  <a:schemeClr val="accent1"/>
                </a:solidFill>
                <a:latin typeface="Lato"/>
                <a:ea typeface="Lato"/>
                <a:cs typeface="Lato"/>
                <a:sym typeface="Lato"/>
              </a:rPr>
              <a:t>:: Providing excellent customer service and after-sales support.</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10. </a:t>
            </a:r>
            <a:r>
              <a:rPr b="1" lang="zh-CN" sz="900">
                <a:solidFill>
                  <a:schemeClr val="accent1"/>
                </a:solidFill>
                <a:latin typeface="Lato"/>
                <a:ea typeface="Lato"/>
                <a:cs typeface="Lato"/>
                <a:sym typeface="Lato"/>
              </a:rPr>
              <a:t>Performance Monitoring</a:t>
            </a:r>
            <a:r>
              <a:rPr lang="zh-CN" sz="900">
                <a:solidFill>
                  <a:schemeClr val="accent1"/>
                </a:solidFill>
                <a:latin typeface="Lato"/>
                <a:ea typeface="Lato"/>
                <a:cs typeface="Lato"/>
                <a:sym typeface="Lato"/>
              </a:rPr>
              <a:t>: Continuously tracking and evaluating market performance.</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11. </a:t>
            </a:r>
            <a:r>
              <a:rPr b="1" lang="zh-CN" sz="900">
                <a:solidFill>
                  <a:schemeClr val="accent1"/>
                </a:solidFill>
                <a:latin typeface="Lato"/>
                <a:ea typeface="Lato"/>
                <a:cs typeface="Lato"/>
                <a:sym typeface="Lato"/>
              </a:rPr>
              <a:t>CSR (Corporate Social Responsibility)</a:t>
            </a:r>
            <a:r>
              <a:rPr lang="zh-CN" sz="900">
                <a:solidFill>
                  <a:schemeClr val="accent1"/>
                </a:solidFill>
                <a:latin typeface="Lato"/>
                <a:ea typeface="Lato"/>
                <a:cs typeface="Lato"/>
                <a:sym typeface="Lato"/>
              </a:rPr>
              <a:t>: Engaging in social responsibility initiatives to enhance brand image and community contribution.</a:t>
            </a:r>
            <a:br>
              <a:rPr lang="zh-CN" sz="900">
                <a:solidFill>
                  <a:schemeClr val="accent1"/>
                </a:solidFill>
                <a:latin typeface="Lato"/>
                <a:ea typeface="Lato"/>
                <a:cs typeface="Lato"/>
                <a:sym typeface="Lato"/>
              </a:rPr>
            </a:br>
            <a:endParaRPr sz="900">
              <a:solidFill>
                <a:schemeClr val="accent1"/>
              </a:solidFill>
              <a:latin typeface="Lato"/>
              <a:ea typeface="Lato"/>
              <a:cs typeface="Lato"/>
              <a:sym typeface="Lato"/>
            </a:endParaRPr>
          </a:p>
          <a:p>
            <a:pPr indent="0" lvl="0" marL="0" rtl="0" algn="l">
              <a:spcBef>
                <a:spcPts val="0"/>
              </a:spcBef>
              <a:spcAft>
                <a:spcPts val="0"/>
              </a:spcAft>
              <a:buNone/>
            </a:pPr>
            <a:r>
              <a:rPr lang="zh-CN" sz="900">
                <a:solidFill>
                  <a:schemeClr val="accent1"/>
                </a:solidFill>
                <a:latin typeface="Lato"/>
                <a:ea typeface="Lato"/>
                <a:cs typeface="Lato"/>
                <a:sym typeface="Lato"/>
              </a:rPr>
              <a:t>12. </a:t>
            </a:r>
            <a:r>
              <a:rPr b="1" lang="zh-CN" sz="900">
                <a:solidFill>
                  <a:schemeClr val="accent1"/>
                </a:solidFill>
                <a:latin typeface="Lato"/>
                <a:ea typeface="Lato"/>
                <a:cs typeface="Lato"/>
                <a:sym typeface="Lato"/>
              </a:rPr>
              <a:t>Long-term Growth</a:t>
            </a:r>
            <a:r>
              <a:rPr lang="zh-CN" sz="900">
                <a:solidFill>
                  <a:schemeClr val="accent1"/>
                </a:solidFill>
                <a:latin typeface="Lato"/>
                <a:ea typeface="Lato"/>
                <a:cs typeface="Lato"/>
                <a:sym typeface="Lato"/>
              </a:rPr>
              <a:t>: Planning for future expansion and sustained growth in the region.</a:t>
            </a:r>
            <a:endParaRPr sz="900">
              <a:solidFill>
                <a:schemeClr val="accent1"/>
              </a:solidFill>
              <a:latin typeface="Lato"/>
              <a:ea typeface="Lato"/>
              <a:cs typeface="Lato"/>
              <a:sym typeface="Lato"/>
            </a:endParaRPr>
          </a:p>
          <a:p>
            <a:pPr indent="0" lvl="0" marL="0" rtl="0" algn="l">
              <a:spcBef>
                <a:spcPts val="0"/>
              </a:spcBef>
              <a:spcAft>
                <a:spcPts val="0"/>
              </a:spcAft>
              <a:buNone/>
            </a:pPr>
            <a:r>
              <a:t/>
            </a:r>
            <a:endParaRPr sz="900">
              <a:solidFill>
                <a:schemeClr val="accent1"/>
              </a:solidFill>
              <a:latin typeface="Lato"/>
              <a:ea typeface="Lato"/>
              <a:cs typeface="Lato"/>
              <a:sym typeface="Lato"/>
            </a:endParaRPr>
          </a:p>
        </p:txBody>
      </p:sp>
      <p:pic>
        <p:nvPicPr>
          <p:cNvPr id="167" name="Google Shape;167;p21"/>
          <p:cNvPicPr preferRelativeResize="0"/>
          <p:nvPr/>
        </p:nvPicPr>
        <p:blipFill>
          <a:blip r:embed="rId3">
            <a:alphaModFix/>
          </a:blip>
          <a:stretch>
            <a:fillRect/>
          </a:stretch>
        </p:blipFill>
        <p:spPr>
          <a:xfrm>
            <a:off x="7509700" y="4703025"/>
            <a:ext cx="1595000" cy="398750"/>
          </a:xfrm>
          <a:prstGeom prst="rect">
            <a:avLst/>
          </a:prstGeom>
          <a:noFill/>
          <a:ln>
            <a:noFill/>
          </a:ln>
        </p:spPr>
      </p:pic>
      <p:grpSp>
        <p:nvGrpSpPr>
          <p:cNvPr id="168" name="Google Shape;168;p21"/>
          <p:cNvGrpSpPr/>
          <p:nvPr/>
        </p:nvGrpSpPr>
        <p:grpSpPr>
          <a:xfrm rot="-5400000">
            <a:off x="1954659" y="-1581"/>
            <a:ext cx="636403" cy="2191461"/>
            <a:chOff x="13643848" y="3244594"/>
            <a:chExt cx="2880954" cy="7199280"/>
          </a:xfrm>
        </p:grpSpPr>
        <p:sp>
          <p:nvSpPr>
            <p:cNvPr id="169" name="Google Shape;169;p21"/>
            <p:cNvSpPr/>
            <p:nvPr/>
          </p:nvSpPr>
          <p:spPr>
            <a:xfrm>
              <a:off x="13643848" y="3244594"/>
              <a:ext cx="2880954" cy="3603596"/>
            </a:xfrm>
            <a:custGeom>
              <a:rect b="b" l="l" r="r" t="t"/>
              <a:pathLst>
                <a:path extrusionOk="0" h="21497" w="21600">
                  <a:moveTo>
                    <a:pt x="0" y="18"/>
                  </a:moveTo>
                  <a:cubicBezTo>
                    <a:pt x="1772" y="-103"/>
                    <a:pt x="3535" y="416"/>
                    <a:pt x="5087" y="1514"/>
                  </a:cubicBezTo>
                  <a:cubicBezTo>
                    <a:pt x="10142" y="5089"/>
                    <a:pt x="11610" y="13212"/>
                    <a:pt x="15859" y="17920"/>
                  </a:cubicBezTo>
                  <a:cubicBezTo>
                    <a:pt x="17495" y="19733"/>
                    <a:pt x="19475" y="20967"/>
                    <a:pt x="21600" y="21497"/>
                  </a:cubicBezTo>
                </a:path>
              </a:pathLst>
            </a:custGeom>
            <a:noFill/>
            <a:ln cap="flat" cmpd="sng" w="25400">
              <a:solidFill>
                <a:srgbClr val="D5D7DB"/>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0" name="Google Shape;170;p21"/>
            <p:cNvSpPr/>
            <p:nvPr/>
          </p:nvSpPr>
          <p:spPr>
            <a:xfrm>
              <a:off x="13643848" y="6863011"/>
              <a:ext cx="2880954" cy="3580863"/>
            </a:xfrm>
            <a:custGeom>
              <a:rect b="b" l="l" r="r" t="t"/>
              <a:pathLst>
                <a:path extrusionOk="0" h="21497" w="21600">
                  <a:moveTo>
                    <a:pt x="0" y="21479"/>
                  </a:moveTo>
                  <a:cubicBezTo>
                    <a:pt x="1772" y="21600"/>
                    <a:pt x="3535" y="21081"/>
                    <a:pt x="5087" y="19983"/>
                  </a:cubicBezTo>
                  <a:cubicBezTo>
                    <a:pt x="10142" y="16408"/>
                    <a:pt x="11610" y="8285"/>
                    <a:pt x="15859" y="3577"/>
                  </a:cubicBezTo>
                  <a:cubicBezTo>
                    <a:pt x="17495" y="1764"/>
                    <a:pt x="19475" y="530"/>
                    <a:pt x="21600" y="0"/>
                  </a:cubicBezTo>
                </a:path>
              </a:pathLst>
            </a:custGeom>
            <a:noFill/>
            <a:ln cap="flat" cmpd="sng" w="25400">
              <a:solidFill>
                <a:srgbClr val="D5D7DB"/>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171" name="Google Shape;171;p21"/>
          <p:cNvGrpSpPr/>
          <p:nvPr/>
        </p:nvGrpSpPr>
        <p:grpSpPr>
          <a:xfrm>
            <a:off x="550086" y="1405320"/>
            <a:ext cx="1416114" cy="293062"/>
            <a:chOff x="16496632" y="6458987"/>
            <a:chExt cx="3776303" cy="781500"/>
          </a:xfrm>
        </p:grpSpPr>
        <p:sp>
          <p:nvSpPr>
            <p:cNvPr id="172" name="Google Shape;172;p21"/>
            <p:cNvSpPr/>
            <p:nvPr/>
          </p:nvSpPr>
          <p:spPr>
            <a:xfrm>
              <a:off x="16496632" y="6458987"/>
              <a:ext cx="3540300" cy="781500"/>
            </a:xfrm>
            <a:prstGeom prst="roundRect">
              <a:avLst>
                <a:gd fmla="val 50000" name="adj"/>
              </a:avLst>
            </a:prstGeom>
            <a:solidFill>
              <a:srgbClr val="FECE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3" name="Google Shape;173;p21"/>
            <p:cNvSpPr txBox="1"/>
            <p:nvPr/>
          </p:nvSpPr>
          <p:spPr>
            <a:xfrm>
              <a:off x="17257935" y="6643667"/>
              <a:ext cx="3015000" cy="4311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Product Localization</a:t>
              </a:r>
              <a:endParaRPr b="0" i="0" sz="500" u="none" cap="none" strike="noStrike">
                <a:solidFill>
                  <a:srgbClr val="000000"/>
                </a:solidFill>
                <a:latin typeface="Arial"/>
                <a:ea typeface="Arial"/>
                <a:cs typeface="Arial"/>
                <a:sym typeface="Arial"/>
              </a:endParaRPr>
            </a:p>
          </p:txBody>
        </p:sp>
        <p:sp>
          <p:nvSpPr>
            <p:cNvPr id="174" name="Google Shape;174;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175" name="Google Shape;175;p21"/>
          <p:cNvGrpSpPr/>
          <p:nvPr/>
        </p:nvGrpSpPr>
        <p:grpSpPr>
          <a:xfrm>
            <a:off x="2728386" y="1422120"/>
            <a:ext cx="1327612" cy="293062"/>
            <a:chOff x="16496632" y="6458987"/>
            <a:chExt cx="3540300" cy="781500"/>
          </a:xfrm>
        </p:grpSpPr>
        <p:sp>
          <p:nvSpPr>
            <p:cNvPr id="176" name="Google Shape;176;p21"/>
            <p:cNvSpPr/>
            <p:nvPr/>
          </p:nvSpPr>
          <p:spPr>
            <a:xfrm>
              <a:off x="16496632" y="6458987"/>
              <a:ext cx="3540300" cy="781500"/>
            </a:xfrm>
            <a:prstGeom prst="roundRect">
              <a:avLst>
                <a:gd fmla="val 50000" name="adj"/>
              </a:avLst>
            </a:prstGeom>
            <a:solidFill>
              <a:srgbClr val="FECE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7" name="Google Shape;177;p21"/>
            <p:cNvSpPr txBox="1"/>
            <p:nvPr/>
          </p:nvSpPr>
          <p:spPr>
            <a:xfrm>
              <a:off x="17356134" y="6621105"/>
              <a:ext cx="2358300" cy="4311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Legal Compliance</a:t>
              </a:r>
              <a:endParaRPr b="0" i="0" sz="500" u="none" cap="none" strike="noStrike">
                <a:solidFill>
                  <a:srgbClr val="000000"/>
                </a:solidFill>
                <a:latin typeface="Arial"/>
                <a:ea typeface="Arial"/>
                <a:cs typeface="Arial"/>
                <a:sym typeface="Arial"/>
              </a:endParaRPr>
            </a:p>
          </p:txBody>
        </p:sp>
        <p:sp>
          <p:nvSpPr>
            <p:cNvPr id="178" name="Google Shape;178;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cxnSp>
        <p:nvCxnSpPr>
          <p:cNvPr id="179" name="Google Shape;179;p21"/>
          <p:cNvCxnSpPr/>
          <p:nvPr/>
        </p:nvCxnSpPr>
        <p:spPr>
          <a:xfrm rot="10800000">
            <a:off x="1198168" y="1698445"/>
            <a:ext cx="0" cy="377700"/>
          </a:xfrm>
          <a:prstGeom prst="straightConnector1">
            <a:avLst/>
          </a:prstGeom>
          <a:noFill/>
          <a:ln cap="flat" cmpd="sng" w="25400">
            <a:solidFill>
              <a:srgbClr val="D6D7DC"/>
            </a:solidFill>
            <a:prstDash val="solid"/>
            <a:miter lim="400000"/>
            <a:headEnd len="sm" w="sm" type="none"/>
            <a:tailEnd len="sm" w="sm" type="none"/>
          </a:ln>
        </p:spPr>
      </p:cxnSp>
      <p:cxnSp>
        <p:nvCxnSpPr>
          <p:cNvPr id="180" name="Google Shape;180;p21"/>
          <p:cNvCxnSpPr/>
          <p:nvPr/>
        </p:nvCxnSpPr>
        <p:spPr>
          <a:xfrm rot="10800000">
            <a:off x="1182418" y="2186870"/>
            <a:ext cx="0" cy="377700"/>
          </a:xfrm>
          <a:prstGeom prst="straightConnector1">
            <a:avLst/>
          </a:prstGeom>
          <a:noFill/>
          <a:ln cap="flat" cmpd="sng" w="25400">
            <a:solidFill>
              <a:srgbClr val="D6D7DC"/>
            </a:solidFill>
            <a:prstDash val="solid"/>
            <a:miter lim="400000"/>
            <a:headEnd len="sm" w="sm" type="none"/>
            <a:tailEnd len="sm" w="sm" type="none"/>
          </a:ln>
        </p:spPr>
      </p:cxnSp>
      <p:cxnSp>
        <p:nvCxnSpPr>
          <p:cNvPr id="181" name="Google Shape;181;p21"/>
          <p:cNvCxnSpPr/>
          <p:nvPr/>
        </p:nvCxnSpPr>
        <p:spPr>
          <a:xfrm rot="10800000">
            <a:off x="3392168" y="2228120"/>
            <a:ext cx="0" cy="377700"/>
          </a:xfrm>
          <a:prstGeom prst="straightConnector1">
            <a:avLst/>
          </a:prstGeom>
          <a:noFill/>
          <a:ln cap="flat" cmpd="sng" w="25400">
            <a:solidFill>
              <a:srgbClr val="D6D7DC"/>
            </a:solidFill>
            <a:prstDash val="solid"/>
            <a:miter lim="400000"/>
            <a:headEnd len="sm" w="sm" type="none"/>
            <a:tailEnd len="sm" w="sm" type="none"/>
          </a:ln>
        </p:spPr>
      </p:cxnSp>
      <p:cxnSp>
        <p:nvCxnSpPr>
          <p:cNvPr id="182" name="Google Shape;182;p21"/>
          <p:cNvCxnSpPr/>
          <p:nvPr/>
        </p:nvCxnSpPr>
        <p:spPr>
          <a:xfrm rot="10800000">
            <a:off x="3392180" y="1715170"/>
            <a:ext cx="0" cy="377700"/>
          </a:xfrm>
          <a:prstGeom prst="straightConnector1">
            <a:avLst/>
          </a:prstGeom>
          <a:noFill/>
          <a:ln cap="flat" cmpd="sng" w="25400">
            <a:solidFill>
              <a:srgbClr val="D6D7DC"/>
            </a:solidFill>
            <a:prstDash val="solid"/>
            <a:miter lim="400000"/>
            <a:headEnd len="sm" w="sm" type="none"/>
            <a:tailEnd len="sm" w="sm" type="none"/>
          </a:ln>
        </p:spPr>
      </p:cxnSp>
      <p:grpSp>
        <p:nvGrpSpPr>
          <p:cNvPr id="183" name="Google Shape;183;p21"/>
          <p:cNvGrpSpPr/>
          <p:nvPr/>
        </p:nvGrpSpPr>
        <p:grpSpPr>
          <a:xfrm rot="5400000">
            <a:off x="1999410" y="2080174"/>
            <a:ext cx="636403" cy="2582382"/>
            <a:chOff x="13643848" y="3244594"/>
            <a:chExt cx="2880954" cy="7199280"/>
          </a:xfrm>
        </p:grpSpPr>
        <p:sp>
          <p:nvSpPr>
            <p:cNvPr id="184" name="Google Shape;184;p21"/>
            <p:cNvSpPr/>
            <p:nvPr/>
          </p:nvSpPr>
          <p:spPr>
            <a:xfrm>
              <a:off x="13643848" y="3244594"/>
              <a:ext cx="2880954" cy="3603596"/>
            </a:xfrm>
            <a:custGeom>
              <a:rect b="b" l="l" r="r" t="t"/>
              <a:pathLst>
                <a:path extrusionOk="0" h="21497" w="21600">
                  <a:moveTo>
                    <a:pt x="0" y="18"/>
                  </a:moveTo>
                  <a:cubicBezTo>
                    <a:pt x="1772" y="-103"/>
                    <a:pt x="3535" y="416"/>
                    <a:pt x="5087" y="1514"/>
                  </a:cubicBezTo>
                  <a:cubicBezTo>
                    <a:pt x="10142" y="5089"/>
                    <a:pt x="11610" y="13212"/>
                    <a:pt x="15859" y="17920"/>
                  </a:cubicBezTo>
                  <a:cubicBezTo>
                    <a:pt x="17495" y="19733"/>
                    <a:pt x="19475" y="20967"/>
                    <a:pt x="21600" y="21497"/>
                  </a:cubicBezTo>
                </a:path>
              </a:pathLst>
            </a:custGeom>
            <a:noFill/>
            <a:ln cap="flat" cmpd="sng" w="25400">
              <a:solidFill>
                <a:srgbClr val="D5D7DB"/>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5" name="Google Shape;185;p21"/>
            <p:cNvSpPr/>
            <p:nvPr/>
          </p:nvSpPr>
          <p:spPr>
            <a:xfrm>
              <a:off x="13643848" y="6863011"/>
              <a:ext cx="2880954" cy="3580863"/>
            </a:xfrm>
            <a:custGeom>
              <a:rect b="b" l="l" r="r" t="t"/>
              <a:pathLst>
                <a:path extrusionOk="0" h="21497" w="21600">
                  <a:moveTo>
                    <a:pt x="0" y="21479"/>
                  </a:moveTo>
                  <a:cubicBezTo>
                    <a:pt x="1772" y="21600"/>
                    <a:pt x="3535" y="21081"/>
                    <a:pt x="5087" y="19983"/>
                  </a:cubicBezTo>
                  <a:cubicBezTo>
                    <a:pt x="10142" y="16408"/>
                    <a:pt x="11610" y="8285"/>
                    <a:pt x="15859" y="3577"/>
                  </a:cubicBezTo>
                  <a:cubicBezTo>
                    <a:pt x="17495" y="1764"/>
                    <a:pt x="19475" y="530"/>
                    <a:pt x="21600" y="0"/>
                  </a:cubicBezTo>
                </a:path>
              </a:pathLst>
            </a:custGeom>
            <a:noFill/>
            <a:ln cap="flat" cmpd="sng" w="25400">
              <a:solidFill>
                <a:srgbClr val="D5D7DB"/>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cxnSp>
        <p:nvCxnSpPr>
          <p:cNvPr id="186" name="Google Shape;186;p21"/>
          <p:cNvCxnSpPr/>
          <p:nvPr/>
        </p:nvCxnSpPr>
        <p:spPr>
          <a:xfrm rot="10800000">
            <a:off x="2317605" y="3987620"/>
            <a:ext cx="0" cy="377700"/>
          </a:xfrm>
          <a:prstGeom prst="straightConnector1">
            <a:avLst/>
          </a:prstGeom>
          <a:noFill/>
          <a:ln cap="flat" cmpd="sng" w="25400">
            <a:solidFill>
              <a:srgbClr val="D6D7DC"/>
            </a:solidFill>
            <a:prstDash val="solid"/>
            <a:miter lim="400000"/>
            <a:headEnd len="sm" w="sm" type="none"/>
            <a:tailEnd len="sm" w="sm" type="none"/>
          </a:ln>
        </p:spPr>
      </p:cxnSp>
      <p:grpSp>
        <p:nvGrpSpPr>
          <p:cNvPr id="187" name="Google Shape;187;p21"/>
          <p:cNvGrpSpPr/>
          <p:nvPr/>
        </p:nvGrpSpPr>
        <p:grpSpPr>
          <a:xfrm>
            <a:off x="1609061" y="3694570"/>
            <a:ext cx="1327612" cy="293063"/>
            <a:chOff x="16496632" y="6458987"/>
            <a:chExt cx="3540300" cy="781500"/>
          </a:xfrm>
        </p:grpSpPr>
        <p:sp>
          <p:nvSpPr>
            <p:cNvPr id="188" name="Google Shape;188;p21"/>
            <p:cNvSpPr/>
            <p:nvPr/>
          </p:nvSpPr>
          <p:spPr>
            <a:xfrm>
              <a:off x="16496632" y="6458987"/>
              <a:ext cx="3540300" cy="781500"/>
            </a:xfrm>
            <a:prstGeom prst="roundRect">
              <a:avLst>
                <a:gd fmla="val 50000" name="adj"/>
              </a:avLst>
            </a:prstGeom>
            <a:solidFill>
              <a:srgbClr val="A64D7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9" name="Google Shape;189;p21"/>
            <p:cNvSpPr txBox="1"/>
            <p:nvPr/>
          </p:nvSpPr>
          <p:spPr>
            <a:xfrm>
              <a:off x="17208434" y="6463238"/>
              <a:ext cx="2358300" cy="7593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Performance Monitoring</a:t>
              </a:r>
              <a:endParaRPr sz="800">
                <a:solidFill>
                  <a:schemeClr val="lt1"/>
                </a:solidFill>
                <a:latin typeface="Barlow SemiBold"/>
                <a:ea typeface="Barlow SemiBold"/>
                <a:cs typeface="Barlow SemiBold"/>
                <a:sym typeface="Barlow SemiBold"/>
              </a:endParaRPr>
            </a:p>
          </p:txBody>
        </p:sp>
        <p:sp>
          <p:nvSpPr>
            <p:cNvPr id="190" name="Google Shape;190;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cxnSp>
        <p:nvCxnSpPr>
          <p:cNvPr id="191" name="Google Shape;191;p21"/>
          <p:cNvCxnSpPr/>
          <p:nvPr/>
        </p:nvCxnSpPr>
        <p:spPr>
          <a:xfrm rot="10800000">
            <a:off x="2317593" y="4447020"/>
            <a:ext cx="0" cy="377700"/>
          </a:xfrm>
          <a:prstGeom prst="straightConnector1">
            <a:avLst/>
          </a:prstGeom>
          <a:noFill/>
          <a:ln cap="flat" cmpd="sng" w="25400">
            <a:solidFill>
              <a:srgbClr val="D6D7DC"/>
            </a:solidFill>
            <a:prstDash val="solid"/>
            <a:miter lim="400000"/>
            <a:headEnd len="sm" w="sm" type="none"/>
            <a:tailEnd len="sm" w="sm" type="none"/>
          </a:ln>
        </p:spPr>
      </p:cxnSp>
      <p:grpSp>
        <p:nvGrpSpPr>
          <p:cNvPr id="192" name="Google Shape;192;p21"/>
          <p:cNvGrpSpPr/>
          <p:nvPr/>
        </p:nvGrpSpPr>
        <p:grpSpPr>
          <a:xfrm>
            <a:off x="1609061" y="4755870"/>
            <a:ext cx="1327612" cy="293063"/>
            <a:chOff x="16496632" y="6458987"/>
            <a:chExt cx="3540300" cy="781500"/>
          </a:xfrm>
        </p:grpSpPr>
        <p:sp>
          <p:nvSpPr>
            <p:cNvPr id="193" name="Google Shape;193;p21"/>
            <p:cNvSpPr/>
            <p:nvPr/>
          </p:nvSpPr>
          <p:spPr>
            <a:xfrm>
              <a:off x="16496632" y="6458987"/>
              <a:ext cx="3540300" cy="781500"/>
            </a:xfrm>
            <a:prstGeom prst="roundRect">
              <a:avLst>
                <a:gd fmla="val 50000" name="adj"/>
              </a:avLst>
            </a:prstGeom>
            <a:solidFill>
              <a:srgbClr val="A64D7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94" name="Google Shape;194;p21"/>
            <p:cNvSpPr txBox="1"/>
            <p:nvPr/>
          </p:nvSpPr>
          <p:spPr>
            <a:xfrm>
              <a:off x="17356134" y="6621105"/>
              <a:ext cx="2358300" cy="4311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Long-Term Growth</a:t>
              </a:r>
              <a:endParaRPr b="0" i="0" sz="500" u="none" cap="none" strike="noStrike">
                <a:solidFill>
                  <a:srgbClr val="000000"/>
                </a:solidFill>
                <a:latin typeface="Arial"/>
                <a:ea typeface="Arial"/>
                <a:cs typeface="Arial"/>
                <a:sym typeface="Arial"/>
              </a:endParaRPr>
            </a:p>
          </p:txBody>
        </p:sp>
        <p:sp>
          <p:nvSpPr>
            <p:cNvPr id="195" name="Google Shape;195;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196" name="Google Shape;196;p21"/>
          <p:cNvGrpSpPr/>
          <p:nvPr/>
        </p:nvGrpSpPr>
        <p:grpSpPr>
          <a:xfrm>
            <a:off x="1609061" y="4225220"/>
            <a:ext cx="1327612" cy="293063"/>
            <a:chOff x="16496632" y="6458987"/>
            <a:chExt cx="3540300" cy="781500"/>
          </a:xfrm>
        </p:grpSpPr>
        <p:sp>
          <p:nvSpPr>
            <p:cNvPr id="197" name="Google Shape;197;p21"/>
            <p:cNvSpPr/>
            <p:nvPr/>
          </p:nvSpPr>
          <p:spPr>
            <a:xfrm>
              <a:off x="16496632" y="6458987"/>
              <a:ext cx="3540300" cy="781500"/>
            </a:xfrm>
            <a:prstGeom prst="roundRect">
              <a:avLst>
                <a:gd fmla="val 50000" name="adj"/>
              </a:avLst>
            </a:prstGeom>
            <a:solidFill>
              <a:srgbClr val="8E7CC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98" name="Google Shape;198;p21"/>
            <p:cNvSpPr txBox="1"/>
            <p:nvPr/>
          </p:nvSpPr>
          <p:spPr>
            <a:xfrm>
              <a:off x="17127534" y="6634105"/>
              <a:ext cx="2358300" cy="4311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CSR</a:t>
              </a:r>
              <a:endParaRPr b="0" i="0" sz="500" u="none" cap="none" strike="noStrike">
                <a:solidFill>
                  <a:srgbClr val="000000"/>
                </a:solidFill>
                <a:latin typeface="Arial"/>
                <a:ea typeface="Arial"/>
                <a:cs typeface="Arial"/>
                <a:sym typeface="Arial"/>
              </a:endParaRPr>
            </a:p>
          </p:txBody>
        </p:sp>
        <p:sp>
          <p:nvSpPr>
            <p:cNvPr id="199" name="Google Shape;199;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sp>
        <p:nvSpPr>
          <p:cNvPr id="200" name="Google Shape;200;p21"/>
          <p:cNvSpPr txBox="1"/>
          <p:nvPr/>
        </p:nvSpPr>
        <p:spPr>
          <a:xfrm>
            <a:off x="2981487" y="2462239"/>
            <a:ext cx="884400" cy="2847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Marketing &amp;</a:t>
            </a:r>
            <a:endParaRPr sz="800">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Brand Building</a:t>
            </a:r>
            <a:endParaRPr sz="800">
              <a:solidFill>
                <a:schemeClr val="lt1"/>
              </a:solidFill>
              <a:latin typeface="Barlow SemiBold"/>
              <a:ea typeface="Barlow SemiBold"/>
              <a:cs typeface="Barlow SemiBold"/>
              <a:sym typeface="Barlow SemiBold"/>
            </a:endParaRPr>
          </a:p>
        </p:txBody>
      </p:sp>
      <p:grpSp>
        <p:nvGrpSpPr>
          <p:cNvPr id="201" name="Google Shape;201;p21"/>
          <p:cNvGrpSpPr/>
          <p:nvPr/>
        </p:nvGrpSpPr>
        <p:grpSpPr>
          <a:xfrm>
            <a:off x="1654361" y="490420"/>
            <a:ext cx="1327612" cy="293062"/>
            <a:chOff x="16496632" y="6458987"/>
            <a:chExt cx="3540300" cy="781500"/>
          </a:xfrm>
        </p:grpSpPr>
        <p:sp>
          <p:nvSpPr>
            <p:cNvPr id="202" name="Google Shape;202;p21"/>
            <p:cNvSpPr/>
            <p:nvPr/>
          </p:nvSpPr>
          <p:spPr>
            <a:xfrm>
              <a:off x="16496632" y="6458987"/>
              <a:ext cx="3540300" cy="781500"/>
            </a:xfrm>
            <a:prstGeom prst="roundRect">
              <a:avLst>
                <a:gd fmla="val 50000" name="adj"/>
              </a:avLst>
            </a:prstGeom>
            <a:solidFill>
              <a:srgbClr val="8E7CC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03" name="Google Shape;203;p21"/>
            <p:cNvSpPr txBox="1"/>
            <p:nvPr/>
          </p:nvSpPr>
          <p:spPr>
            <a:xfrm>
              <a:off x="17356134" y="6621105"/>
              <a:ext cx="2358300" cy="4311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Market Analysis</a:t>
              </a:r>
              <a:endParaRPr b="0" i="0" sz="500" u="none" cap="none" strike="noStrike">
                <a:solidFill>
                  <a:srgbClr val="000000"/>
                </a:solidFill>
                <a:latin typeface="Arial"/>
                <a:ea typeface="Arial"/>
                <a:cs typeface="Arial"/>
                <a:sym typeface="Arial"/>
              </a:endParaRPr>
            </a:p>
          </p:txBody>
        </p:sp>
        <p:sp>
          <p:nvSpPr>
            <p:cNvPr id="204" name="Google Shape;204;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205" name="Google Shape;205;p21"/>
          <p:cNvGrpSpPr/>
          <p:nvPr/>
        </p:nvGrpSpPr>
        <p:grpSpPr>
          <a:xfrm>
            <a:off x="2728386" y="1940645"/>
            <a:ext cx="1327612" cy="408294"/>
            <a:chOff x="16496632" y="6458987"/>
            <a:chExt cx="3540300" cy="1088785"/>
          </a:xfrm>
        </p:grpSpPr>
        <p:sp>
          <p:nvSpPr>
            <p:cNvPr id="206" name="Google Shape;206;p21"/>
            <p:cNvSpPr/>
            <p:nvPr/>
          </p:nvSpPr>
          <p:spPr>
            <a:xfrm>
              <a:off x="16496632" y="6458987"/>
              <a:ext cx="3540300" cy="781500"/>
            </a:xfrm>
            <a:prstGeom prst="roundRect">
              <a:avLst>
                <a:gd fmla="val 50000" name="adj"/>
              </a:avLst>
            </a:prstGeom>
            <a:solidFill>
              <a:srgbClr val="FF9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07" name="Google Shape;207;p21"/>
            <p:cNvSpPr txBox="1"/>
            <p:nvPr/>
          </p:nvSpPr>
          <p:spPr>
            <a:xfrm>
              <a:off x="17331601" y="6459972"/>
              <a:ext cx="2358300" cy="10878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Pricing &amp; Financial</a:t>
              </a:r>
              <a:endParaRPr sz="800">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Planning</a:t>
              </a:r>
              <a:endParaRPr sz="800">
                <a:solidFill>
                  <a:schemeClr val="lt1"/>
                </a:solidFill>
                <a:latin typeface="Barlow SemiBold"/>
                <a:ea typeface="Barlow SemiBold"/>
                <a:cs typeface="Barlow SemiBold"/>
                <a:sym typeface="Barlow SemiBold"/>
              </a:endParaRPr>
            </a:p>
            <a:p>
              <a:pPr indent="0" lvl="0" marL="0" marR="0" rtl="0" algn="l">
                <a:lnSpc>
                  <a:spcPct val="100000"/>
                </a:lnSpc>
                <a:spcBef>
                  <a:spcPts val="0"/>
                </a:spcBef>
                <a:spcAft>
                  <a:spcPts val="0"/>
                </a:spcAft>
                <a:buClr>
                  <a:schemeClr val="lt1"/>
                </a:buClr>
                <a:buSzPts val="800"/>
                <a:buFont typeface="Barlow SemiBold"/>
                <a:buNone/>
              </a:pPr>
              <a:r>
                <a:t/>
              </a:r>
              <a:endParaRPr sz="800">
                <a:solidFill>
                  <a:schemeClr val="lt1"/>
                </a:solidFill>
                <a:latin typeface="Barlow SemiBold"/>
                <a:ea typeface="Barlow SemiBold"/>
                <a:cs typeface="Barlow SemiBold"/>
                <a:sym typeface="Barlow SemiBold"/>
              </a:endParaRPr>
            </a:p>
          </p:txBody>
        </p:sp>
        <p:sp>
          <p:nvSpPr>
            <p:cNvPr id="208" name="Google Shape;208;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209" name="Google Shape;209;p21"/>
          <p:cNvGrpSpPr/>
          <p:nvPr/>
        </p:nvGrpSpPr>
        <p:grpSpPr>
          <a:xfrm>
            <a:off x="534374" y="1891245"/>
            <a:ext cx="1327612" cy="293062"/>
            <a:chOff x="16496632" y="6458987"/>
            <a:chExt cx="3540300" cy="781500"/>
          </a:xfrm>
        </p:grpSpPr>
        <p:sp>
          <p:nvSpPr>
            <p:cNvPr id="210" name="Google Shape;210;p21"/>
            <p:cNvSpPr/>
            <p:nvPr/>
          </p:nvSpPr>
          <p:spPr>
            <a:xfrm>
              <a:off x="16496632" y="6458987"/>
              <a:ext cx="3540300" cy="781500"/>
            </a:xfrm>
            <a:prstGeom prst="roundRect">
              <a:avLst>
                <a:gd fmla="val 50000" name="adj"/>
              </a:avLst>
            </a:prstGeom>
            <a:solidFill>
              <a:srgbClr val="FF9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11" name="Google Shape;211;p21"/>
            <p:cNvSpPr txBox="1"/>
            <p:nvPr/>
          </p:nvSpPr>
          <p:spPr>
            <a:xfrm>
              <a:off x="16803768" y="6480733"/>
              <a:ext cx="3162000" cy="7593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Partnership </a:t>
              </a:r>
              <a:endParaRPr sz="800">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Development</a:t>
              </a:r>
              <a:endParaRPr b="0" i="0" sz="800" u="none" cap="none" strike="noStrike">
                <a:solidFill>
                  <a:srgbClr val="000000"/>
                </a:solidFill>
                <a:latin typeface="Arial"/>
                <a:ea typeface="Arial"/>
                <a:cs typeface="Arial"/>
                <a:sym typeface="Arial"/>
              </a:endParaRPr>
            </a:p>
          </p:txBody>
        </p:sp>
        <p:sp>
          <p:nvSpPr>
            <p:cNvPr id="212" name="Google Shape;212;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cxnSp>
        <p:nvCxnSpPr>
          <p:cNvPr id="213" name="Google Shape;213;p21"/>
          <p:cNvCxnSpPr/>
          <p:nvPr/>
        </p:nvCxnSpPr>
        <p:spPr>
          <a:xfrm rot="10800000">
            <a:off x="1198168" y="2605820"/>
            <a:ext cx="0" cy="377700"/>
          </a:xfrm>
          <a:prstGeom prst="straightConnector1">
            <a:avLst/>
          </a:prstGeom>
          <a:noFill/>
          <a:ln cap="flat" cmpd="sng" w="25400">
            <a:solidFill>
              <a:srgbClr val="D6D7DC"/>
            </a:solidFill>
            <a:prstDash val="solid"/>
            <a:miter lim="400000"/>
            <a:headEnd len="sm" w="sm" type="none"/>
            <a:tailEnd len="sm" w="sm" type="none"/>
          </a:ln>
        </p:spPr>
      </p:cxnSp>
      <p:cxnSp>
        <p:nvCxnSpPr>
          <p:cNvPr id="214" name="Google Shape;214;p21"/>
          <p:cNvCxnSpPr/>
          <p:nvPr/>
        </p:nvCxnSpPr>
        <p:spPr>
          <a:xfrm rot="10800000">
            <a:off x="3392168" y="2682020"/>
            <a:ext cx="0" cy="377700"/>
          </a:xfrm>
          <a:prstGeom prst="straightConnector1">
            <a:avLst/>
          </a:prstGeom>
          <a:noFill/>
          <a:ln cap="flat" cmpd="sng" w="25400">
            <a:solidFill>
              <a:srgbClr val="D6D7DC"/>
            </a:solidFill>
            <a:prstDash val="solid"/>
            <a:miter lim="400000"/>
            <a:headEnd len="sm" w="sm" type="none"/>
            <a:tailEnd len="sm" w="sm" type="none"/>
          </a:ln>
        </p:spPr>
      </p:cxnSp>
      <p:grpSp>
        <p:nvGrpSpPr>
          <p:cNvPr id="215" name="Google Shape;215;p21"/>
          <p:cNvGrpSpPr/>
          <p:nvPr/>
        </p:nvGrpSpPr>
        <p:grpSpPr>
          <a:xfrm>
            <a:off x="2728386" y="2458070"/>
            <a:ext cx="1327612" cy="293062"/>
            <a:chOff x="16496632" y="6458987"/>
            <a:chExt cx="3540300" cy="781500"/>
          </a:xfrm>
        </p:grpSpPr>
        <p:sp>
          <p:nvSpPr>
            <p:cNvPr id="216" name="Google Shape;216;p21"/>
            <p:cNvSpPr/>
            <p:nvPr/>
          </p:nvSpPr>
          <p:spPr>
            <a:xfrm>
              <a:off x="16496632" y="6458987"/>
              <a:ext cx="3540300" cy="781500"/>
            </a:xfrm>
            <a:prstGeom prst="roundRect">
              <a:avLst>
                <a:gd fmla="val 50000"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17" name="Google Shape;217;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218" name="Google Shape;218;p21"/>
          <p:cNvGrpSpPr/>
          <p:nvPr/>
        </p:nvGrpSpPr>
        <p:grpSpPr>
          <a:xfrm>
            <a:off x="2728374" y="3003670"/>
            <a:ext cx="1327612" cy="293062"/>
            <a:chOff x="16496632" y="6458987"/>
            <a:chExt cx="3540300" cy="781500"/>
          </a:xfrm>
        </p:grpSpPr>
        <p:sp>
          <p:nvSpPr>
            <p:cNvPr id="219" name="Google Shape;219;p21"/>
            <p:cNvSpPr/>
            <p:nvPr/>
          </p:nvSpPr>
          <p:spPr>
            <a:xfrm>
              <a:off x="16496632" y="6458987"/>
              <a:ext cx="3540300" cy="781500"/>
            </a:xfrm>
            <a:prstGeom prst="roundRect">
              <a:avLst>
                <a:gd fmla="val 50000" name="adj"/>
              </a:avLst>
            </a:prstGeom>
            <a:solidFill>
              <a:srgbClr val="93C4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20" name="Google Shape;220;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221" name="Google Shape;221;p21"/>
          <p:cNvGrpSpPr/>
          <p:nvPr/>
        </p:nvGrpSpPr>
        <p:grpSpPr>
          <a:xfrm>
            <a:off x="557349" y="2989533"/>
            <a:ext cx="1327612" cy="293062"/>
            <a:chOff x="16496632" y="6458987"/>
            <a:chExt cx="3540300" cy="781500"/>
          </a:xfrm>
        </p:grpSpPr>
        <p:sp>
          <p:nvSpPr>
            <p:cNvPr id="222" name="Google Shape;222;p21"/>
            <p:cNvSpPr/>
            <p:nvPr/>
          </p:nvSpPr>
          <p:spPr>
            <a:xfrm>
              <a:off x="16496632" y="6458987"/>
              <a:ext cx="3540300" cy="781500"/>
            </a:xfrm>
            <a:prstGeom prst="roundRect">
              <a:avLst>
                <a:gd fmla="val 50000" name="adj"/>
              </a:avLst>
            </a:prstGeom>
            <a:solidFill>
              <a:srgbClr val="93C47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23" name="Google Shape;223;p21"/>
            <p:cNvSpPr txBox="1"/>
            <p:nvPr/>
          </p:nvSpPr>
          <p:spPr>
            <a:xfrm>
              <a:off x="17186267" y="6616872"/>
              <a:ext cx="2358300" cy="4311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Sales Strategy</a:t>
              </a:r>
              <a:endParaRPr b="0" i="0" sz="500" u="none" cap="none" strike="noStrike">
                <a:solidFill>
                  <a:srgbClr val="000000"/>
                </a:solidFill>
                <a:latin typeface="Arial"/>
                <a:ea typeface="Arial"/>
                <a:cs typeface="Arial"/>
                <a:sym typeface="Arial"/>
              </a:endParaRPr>
            </a:p>
          </p:txBody>
        </p:sp>
        <p:sp>
          <p:nvSpPr>
            <p:cNvPr id="224" name="Google Shape;224;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grpSp>
        <p:nvGrpSpPr>
          <p:cNvPr id="225" name="Google Shape;225;p21"/>
          <p:cNvGrpSpPr/>
          <p:nvPr/>
        </p:nvGrpSpPr>
        <p:grpSpPr>
          <a:xfrm>
            <a:off x="534374" y="2438189"/>
            <a:ext cx="1327612" cy="297043"/>
            <a:chOff x="16496632" y="6448372"/>
            <a:chExt cx="3540300" cy="792115"/>
          </a:xfrm>
        </p:grpSpPr>
        <p:sp>
          <p:nvSpPr>
            <p:cNvPr id="226" name="Google Shape;226;p21"/>
            <p:cNvSpPr/>
            <p:nvPr/>
          </p:nvSpPr>
          <p:spPr>
            <a:xfrm>
              <a:off x="16496632" y="6458987"/>
              <a:ext cx="3540300" cy="781500"/>
            </a:xfrm>
            <a:prstGeom prst="roundRect">
              <a:avLst>
                <a:gd fmla="val 50000"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227" name="Google Shape;227;p21"/>
            <p:cNvSpPr txBox="1"/>
            <p:nvPr/>
          </p:nvSpPr>
          <p:spPr>
            <a:xfrm>
              <a:off x="17247534" y="6448372"/>
              <a:ext cx="2358300" cy="7593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Supply Chain &amp; Logistics</a:t>
              </a:r>
              <a:endParaRPr b="0" i="0" sz="500" u="none" cap="none" strike="noStrike">
                <a:solidFill>
                  <a:srgbClr val="000000"/>
                </a:solidFill>
                <a:latin typeface="Arial"/>
                <a:ea typeface="Arial"/>
                <a:cs typeface="Arial"/>
                <a:sym typeface="Arial"/>
              </a:endParaRPr>
            </a:p>
          </p:txBody>
        </p:sp>
        <p:sp>
          <p:nvSpPr>
            <p:cNvPr id="228" name="Google Shape;228;p21"/>
            <p:cNvSpPr/>
            <p:nvPr/>
          </p:nvSpPr>
          <p:spPr>
            <a:xfrm>
              <a:off x="16610049" y="6573065"/>
              <a:ext cx="553200" cy="5532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sp>
        <p:nvSpPr>
          <p:cNvPr id="229" name="Google Shape;229;p21"/>
          <p:cNvSpPr txBox="1"/>
          <p:nvPr/>
        </p:nvSpPr>
        <p:spPr>
          <a:xfrm>
            <a:off x="3052200" y="2469239"/>
            <a:ext cx="884400" cy="2847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Marketing &amp; Brand Building</a:t>
            </a:r>
            <a:endParaRPr sz="800">
              <a:solidFill>
                <a:schemeClr val="lt1"/>
              </a:solidFill>
              <a:latin typeface="Barlow SemiBold"/>
              <a:ea typeface="Barlow SemiBold"/>
              <a:cs typeface="Barlow SemiBold"/>
              <a:sym typeface="Barlow SemiBold"/>
            </a:endParaRPr>
          </a:p>
        </p:txBody>
      </p:sp>
      <p:pic>
        <p:nvPicPr>
          <p:cNvPr id="230" name="Google Shape;230;p21"/>
          <p:cNvPicPr preferRelativeResize="0"/>
          <p:nvPr/>
        </p:nvPicPr>
        <p:blipFill>
          <a:blip r:embed="rId4">
            <a:alphaModFix/>
          </a:blip>
          <a:stretch>
            <a:fillRect/>
          </a:stretch>
        </p:blipFill>
        <p:spPr>
          <a:xfrm>
            <a:off x="598350" y="1455575"/>
            <a:ext cx="181775" cy="181775"/>
          </a:xfrm>
          <a:prstGeom prst="rect">
            <a:avLst/>
          </a:prstGeom>
          <a:noFill/>
          <a:ln>
            <a:noFill/>
          </a:ln>
        </p:spPr>
      </p:pic>
      <p:sp>
        <p:nvSpPr>
          <p:cNvPr id="231" name="Google Shape;231;p21"/>
          <p:cNvSpPr txBox="1"/>
          <p:nvPr/>
        </p:nvSpPr>
        <p:spPr>
          <a:xfrm>
            <a:off x="3052200" y="3059714"/>
            <a:ext cx="884400" cy="2847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chemeClr val="lt1"/>
              </a:buClr>
              <a:buSzPts val="800"/>
              <a:buFont typeface="Barlow SemiBold"/>
              <a:buNone/>
            </a:pPr>
            <a:r>
              <a:rPr lang="zh-CN" sz="800">
                <a:solidFill>
                  <a:schemeClr val="lt1"/>
                </a:solidFill>
                <a:latin typeface="Barlow SemiBold"/>
                <a:ea typeface="Barlow SemiBold"/>
                <a:cs typeface="Barlow SemiBold"/>
                <a:sym typeface="Barlow SemiBold"/>
              </a:rPr>
              <a:t>Customer Support</a:t>
            </a:r>
            <a:endParaRPr sz="800">
              <a:solidFill>
                <a:schemeClr val="lt1"/>
              </a:solidFill>
              <a:latin typeface="Barlow SemiBold"/>
              <a:ea typeface="Barlow SemiBold"/>
              <a:cs typeface="Barlow SemiBold"/>
              <a:sym typeface="Barlow SemiBold"/>
            </a:endParaRPr>
          </a:p>
          <a:p>
            <a:pPr indent="0" lvl="0" marL="0" marR="0" rtl="0" algn="l">
              <a:lnSpc>
                <a:spcPct val="100000"/>
              </a:lnSpc>
              <a:spcBef>
                <a:spcPts val="0"/>
              </a:spcBef>
              <a:spcAft>
                <a:spcPts val="0"/>
              </a:spcAft>
              <a:buClr>
                <a:schemeClr val="lt1"/>
              </a:buClr>
              <a:buSzPts val="800"/>
              <a:buFont typeface="Barlow SemiBold"/>
              <a:buNone/>
            </a:pPr>
            <a:r>
              <a:t/>
            </a:r>
            <a:endParaRPr sz="800">
              <a:solidFill>
                <a:schemeClr val="lt1"/>
              </a:solidFill>
              <a:latin typeface="Barlow SemiBold"/>
              <a:ea typeface="Barlow SemiBold"/>
              <a:cs typeface="Barlow SemiBold"/>
              <a:sym typeface="Barlow SemiBold"/>
            </a:endParaRPr>
          </a:p>
        </p:txBody>
      </p:sp>
      <p:pic>
        <p:nvPicPr>
          <p:cNvPr id="232" name="Google Shape;232;p21"/>
          <p:cNvPicPr preferRelativeResize="0"/>
          <p:nvPr/>
        </p:nvPicPr>
        <p:blipFill>
          <a:blip r:embed="rId5">
            <a:alphaModFix/>
          </a:blip>
          <a:stretch>
            <a:fillRect/>
          </a:stretch>
        </p:blipFill>
        <p:spPr>
          <a:xfrm>
            <a:off x="2771125" y="2490372"/>
            <a:ext cx="223276" cy="223276"/>
          </a:xfrm>
          <a:prstGeom prst="rect">
            <a:avLst/>
          </a:prstGeom>
          <a:noFill/>
          <a:ln>
            <a:noFill/>
          </a:ln>
        </p:spPr>
      </p:pic>
      <p:pic>
        <p:nvPicPr>
          <p:cNvPr id="233" name="Google Shape;233;p21"/>
          <p:cNvPicPr preferRelativeResize="0"/>
          <p:nvPr/>
        </p:nvPicPr>
        <p:blipFill>
          <a:blip r:embed="rId6">
            <a:alphaModFix/>
          </a:blip>
          <a:stretch>
            <a:fillRect/>
          </a:stretch>
        </p:blipFill>
        <p:spPr>
          <a:xfrm>
            <a:off x="2771125" y="1977075"/>
            <a:ext cx="223276" cy="223276"/>
          </a:xfrm>
          <a:prstGeom prst="rect">
            <a:avLst/>
          </a:prstGeom>
          <a:noFill/>
          <a:ln>
            <a:noFill/>
          </a:ln>
        </p:spPr>
      </p:pic>
      <p:pic>
        <p:nvPicPr>
          <p:cNvPr id="234" name="Google Shape;234;p21"/>
          <p:cNvPicPr preferRelativeResize="0"/>
          <p:nvPr/>
        </p:nvPicPr>
        <p:blipFill>
          <a:blip r:embed="rId7">
            <a:alphaModFix/>
          </a:blip>
          <a:stretch>
            <a:fillRect/>
          </a:stretch>
        </p:blipFill>
        <p:spPr>
          <a:xfrm>
            <a:off x="2771125" y="1457012"/>
            <a:ext cx="223276" cy="223276"/>
          </a:xfrm>
          <a:prstGeom prst="rect">
            <a:avLst/>
          </a:prstGeom>
          <a:noFill/>
          <a:ln>
            <a:noFill/>
          </a:ln>
        </p:spPr>
      </p:pic>
      <p:pic>
        <p:nvPicPr>
          <p:cNvPr id="235" name="Google Shape;235;p21"/>
          <p:cNvPicPr preferRelativeResize="0"/>
          <p:nvPr/>
        </p:nvPicPr>
        <p:blipFill>
          <a:blip r:embed="rId8">
            <a:alphaModFix/>
          </a:blip>
          <a:stretch>
            <a:fillRect/>
          </a:stretch>
        </p:blipFill>
        <p:spPr>
          <a:xfrm flipH="1">
            <a:off x="1654350" y="4280863"/>
            <a:ext cx="181775" cy="181775"/>
          </a:xfrm>
          <a:prstGeom prst="rect">
            <a:avLst/>
          </a:prstGeom>
          <a:noFill/>
          <a:ln>
            <a:noFill/>
          </a:ln>
        </p:spPr>
      </p:pic>
      <p:pic>
        <p:nvPicPr>
          <p:cNvPr id="236" name="Google Shape;236;p21"/>
          <p:cNvPicPr preferRelativeResize="0"/>
          <p:nvPr/>
        </p:nvPicPr>
        <p:blipFill>
          <a:blip r:embed="rId9">
            <a:alphaModFix/>
          </a:blip>
          <a:stretch>
            <a:fillRect/>
          </a:stretch>
        </p:blipFill>
        <p:spPr>
          <a:xfrm flipH="1">
            <a:off x="598350" y="3045164"/>
            <a:ext cx="181775" cy="181796"/>
          </a:xfrm>
          <a:prstGeom prst="rect">
            <a:avLst/>
          </a:prstGeom>
          <a:noFill/>
          <a:ln>
            <a:noFill/>
          </a:ln>
        </p:spPr>
      </p:pic>
      <p:pic>
        <p:nvPicPr>
          <p:cNvPr id="237" name="Google Shape;237;p21"/>
          <p:cNvPicPr preferRelativeResize="0"/>
          <p:nvPr/>
        </p:nvPicPr>
        <p:blipFill>
          <a:blip r:embed="rId10">
            <a:alphaModFix/>
          </a:blip>
          <a:stretch>
            <a:fillRect/>
          </a:stretch>
        </p:blipFill>
        <p:spPr>
          <a:xfrm>
            <a:off x="1654356" y="3761064"/>
            <a:ext cx="181775" cy="181786"/>
          </a:xfrm>
          <a:prstGeom prst="rect">
            <a:avLst/>
          </a:prstGeom>
          <a:noFill/>
          <a:ln>
            <a:noFill/>
          </a:ln>
        </p:spPr>
      </p:pic>
      <p:pic>
        <p:nvPicPr>
          <p:cNvPr id="238" name="Google Shape;238;p21"/>
          <p:cNvPicPr preferRelativeResize="0"/>
          <p:nvPr/>
        </p:nvPicPr>
        <p:blipFill>
          <a:blip r:embed="rId11">
            <a:alphaModFix/>
          </a:blip>
          <a:stretch>
            <a:fillRect/>
          </a:stretch>
        </p:blipFill>
        <p:spPr>
          <a:xfrm>
            <a:off x="598350" y="2496025"/>
            <a:ext cx="181775" cy="181775"/>
          </a:xfrm>
          <a:prstGeom prst="rect">
            <a:avLst/>
          </a:prstGeom>
          <a:noFill/>
          <a:ln>
            <a:noFill/>
          </a:ln>
        </p:spPr>
      </p:pic>
      <p:pic>
        <p:nvPicPr>
          <p:cNvPr id="239" name="Google Shape;239;p21"/>
          <p:cNvPicPr preferRelativeResize="0"/>
          <p:nvPr/>
        </p:nvPicPr>
        <p:blipFill>
          <a:blip r:embed="rId12">
            <a:alphaModFix/>
          </a:blip>
          <a:stretch>
            <a:fillRect/>
          </a:stretch>
        </p:blipFill>
        <p:spPr>
          <a:xfrm>
            <a:off x="2758700" y="3024425"/>
            <a:ext cx="223276" cy="223276"/>
          </a:xfrm>
          <a:prstGeom prst="rect">
            <a:avLst/>
          </a:prstGeom>
          <a:noFill/>
          <a:ln>
            <a:noFill/>
          </a:ln>
        </p:spPr>
      </p:pic>
      <p:pic>
        <p:nvPicPr>
          <p:cNvPr id="240" name="Google Shape;240;p21"/>
          <p:cNvPicPr preferRelativeResize="0"/>
          <p:nvPr/>
        </p:nvPicPr>
        <p:blipFill>
          <a:blip r:embed="rId13">
            <a:alphaModFix/>
          </a:blip>
          <a:stretch>
            <a:fillRect/>
          </a:stretch>
        </p:blipFill>
        <p:spPr>
          <a:xfrm>
            <a:off x="598350" y="1946882"/>
            <a:ext cx="181775" cy="181775"/>
          </a:xfrm>
          <a:prstGeom prst="rect">
            <a:avLst/>
          </a:prstGeom>
          <a:noFill/>
          <a:ln>
            <a:noFill/>
          </a:ln>
        </p:spPr>
      </p:pic>
      <p:pic>
        <p:nvPicPr>
          <p:cNvPr id="241" name="Google Shape;241;p21"/>
          <p:cNvPicPr preferRelativeResize="0"/>
          <p:nvPr/>
        </p:nvPicPr>
        <p:blipFill>
          <a:blip r:embed="rId14">
            <a:alphaModFix/>
          </a:blip>
          <a:stretch>
            <a:fillRect/>
          </a:stretch>
        </p:blipFill>
        <p:spPr>
          <a:xfrm>
            <a:off x="1734675" y="546050"/>
            <a:ext cx="181775" cy="181775"/>
          </a:xfrm>
          <a:prstGeom prst="rect">
            <a:avLst/>
          </a:prstGeom>
          <a:noFill/>
          <a:ln>
            <a:noFill/>
          </a:ln>
        </p:spPr>
      </p:pic>
      <p:pic>
        <p:nvPicPr>
          <p:cNvPr id="242" name="Google Shape;242;p21"/>
          <p:cNvPicPr preferRelativeResize="0"/>
          <p:nvPr/>
        </p:nvPicPr>
        <p:blipFill rotWithShape="1">
          <a:blip r:embed="rId15">
            <a:alphaModFix/>
          </a:blip>
          <a:srcRect b="-34677" l="1067292" r="-3648257" t="-2553494"/>
          <a:stretch/>
        </p:blipFill>
        <p:spPr>
          <a:xfrm>
            <a:off x="3608800" y="173200"/>
            <a:ext cx="4876800" cy="4876800"/>
          </a:xfrm>
          <a:prstGeom prst="rect">
            <a:avLst/>
          </a:prstGeom>
          <a:noFill/>
          <a:ln>
            <a:noFill/>
          </a:ln>
        </p:spPr>
      </p:pic>
      <p:pic>
        <p:nvPicPr>
          <p:cNvPr id="243" name="Google Shape;243;p21"/>
          <p:cNvPicPr preferRelativeResize="0"/>
          <p:nvPr/>
        </p:nvPicPr>
        <p:blipFill>
          <a:blip r:embed="rId15">
            <a:alphaModFix/>
          </a:blip>
          <a:stretch>
            <a:fillRect/>
          </a:stretch>
        </p:blipFill>
        <p:spPr>
          <a:xfrm>
            <a:off x="1654350" y="4800650"/>
            <a:ext cx="181775" cy="18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